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722" r:id="rId2"/>
    <p:sldId id="645" r:id="rId3"/>
    <p:sldId id="696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1" r:id="rId19"/>
    <p:sldId id="662" r:id="rId20"/>
    <p:sldId id="663" r:id="rId21"/>
    <p:sldId id="660" r:id="rId22"/>
    <p:sldId id="665" r:id="rId23"/>
    <p:sldId id="667" r:id="rId24"/>
    <p:sldId id="664" r:id="rId25"/>
    <p:sldId id="668" r:id="rId26"/>
    <p:sldId id="669" r:id="rId27"/>
    <p:sldId id="670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83" r:id="rId36"/>
    <p:sldId id="684" r:id="rId37"/>
    <p:sldId id="685" r:id="rId38"/>
    <p:sldId id="680" r:id="rId39"/>
    <p:sldId id="688" r:id="rId40"/>
    <p:sldId id="681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4237" autoAdjust="0"/>
  </p:normalViewPr>
  <p:slideViewPr>
    <p:cSldViewPr>
      <p:cViewPr varScale="1">
        <p:scale>
          <a:sx n="72" d="100"/>
          <a:sy n="72" d="100"/>
        </p:scale>
        <p:origin x="160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2020-03-25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23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Wednesday, March 25, 2020</a:t>
            </a:fld>
            <a:endParaRPr lang="ko-KR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/>
              <a:t>First stage</a:t>
            </a:r>
            <a:endParaRPr lang="ko-KR" altLang="en-US" dirty="0"/>
          </a:p>
          <a:p>
            <a:pPr lvl="1"/>
            <a:r>
              <a:rPr lang="en-US" altLang="ko-KR" dirty="0"/>
              <a:t>Second stage</a:t>
            </a:r>
            <a:endParaRPr lang="ko-KR" altLang="en-US" dirty="0"/>
          </a:p>
          <a:p>
            <a:pPr lvl="2"/>
            <a:r>
              <a:rPr lang="en-US" altLang="ko-KR" dirty="0"/>
              <a:t>Third stage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2020-03-25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2020-03-25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0.gif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0.gif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6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6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628800"/>
            <a:ext cx="7772400" cy="23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>
                <a:latin typeface="나눔바른고딕OTF Bold" charset="-127"/>
                <a:ea typeface="나눔바른고딕OTF Bold" charset="-127"/>
              </a:rPr>
              <a:t>GAN series</a:t>
            </a:r>
            <a:endParaRPr lang="en-US" altLang="ko-KR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48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  <a:latin typeface="나눔바른고딕OTF Bold" charset="-127"/>
                                  <a:ea typeface="나눔바른고딕OTF Bold" charset="-127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  <a:ea typeface="나눔바른고딕OTF Bold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:endParaRPr lang="en-US" altLang="ko-KR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Discriminative Model </a:t>
            </a:r>
            <a:r>
              <a:rPr lang="en-US" altLang="ko-KR" sz="12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</a:t>
            </a:r>
            <a:endParaRPr lang="ko-KR" altLang="en-US" sz="1200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Generative Model </a:t>
            </a:r>
            <a:r>
              <a:rPr lang="en-US" altLang="ko-KR" sz="12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sz="1200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1</a:t>
            </a:r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0</a:t>
            </a:r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786468" y="5958837"/>
            <a:ext cx="11208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02354" y="5828456"/>
            <a:ext cx="4363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p(z)</a:t>
            </a:r>
            <a:endParaRPr lang="ko-KR" altLang="en-US" sz="1000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나눔바른고딕OTF Bold" charset="-127"/>
                    <a:ea typeface="나눔바른고딕OTF Bold" charset="-127"/>
                  </a:rPr>
                  <a:t>Fixed G, maximize V:</a:t>
                </a:r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>
                  <a:latin typeface="나눔바른고딕OTF Bold" charset="-127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나눔바른고딕OTF Bold" charset="-127"/>
                    <a:ea typeface="나눔바른고딕OTF Bold" charset="-127"/>
                  </a:rPr>
                  <a:t>From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>
                    <a:latin typeface="나눔바른고딕OTF Bold" charset="-127"/>
                    <a:ea typeface="나눔바른고딕OTF Bold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>
                  <a:latin typeface="나눔바른고딕OTF Bold" charset="-127"/>
                  <a:ea typeface="나눔바른고딕OTF Bold" charset="-127"/>
                </a:endParaRPr>
              </a:p>
              <a:p>
                <a:endParaRPr lang="en-US" altLang="ko-KR" sz="1600" dirty="0">
                  <a:latin typeface="나눔바른고딕OTF Bold" charset="-127"/>
                  <a:ea typeface="나눔바른고딕OTF Bold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나눔바른고딕OTF Bold" charset="-127"/>
                    <a:ea typeface="나눔바른고딕OTF Bold" charset="-127"/>
                  </a:rPr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>
                    <a:latin typeface="나눔바른고딕OTF Bold" charset="-127"/>
                    <a:ea typeface="나눔바른고딕OTF Bold" charset="-127"/>
                  </a:rPr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나눔바른고딕OTF Bold" charset="-127"/>
                    <a:ea typeface="나눔바른고딕OTF Bold" charset="-127"/>
                  </a:rPr>
                  <a:t>Sample from generator: label = 0</a:t>
                </a:r>
                <a:endParaRPr lang="en-US" altLang="ko-KR" b="0" dirty="0">
                  <a:latin typeface="나눔바른고딕OTF Bold" charset="-127"/>
                  <a:ea typeface="나눔바른고딕OTF Bold" charset="-127"/>
                </a:endParaRPr>
              </a:p>
              <a:p>
                <a:endParaRPr lang="en-US" altLang="ko-KR" sz="1600" b="0" i="1" dirty="0">
                  <a:latin typeface="나눔바른고딕OTF Bold" charset="-12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0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Stochastic Gradient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  <a:latin typeface="나눔바른고딕OTF Bold" charset="-127"/>
                                  <a:ea typeface="나눔바른고딕OTF Bold" charset="-127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  <a:ea typeface="나눔바른고딕OTF Bold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:endParaRPr lang="en-US" altLang="ko-KR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Discriminative Model </a:t>
            </a:r>
            <a:r>
              <a:rPr lang="en-US" altLang="ko-KR" sz="12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</a:t>
            </a:r>
            <a:endParaRPr lang="ko-KR" altLang="en-US" sz="1200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Generative Model </a:t>
            </a:r>
            <a:r>
              <a:rPr lang="en-US" altLang="ko-KR" sz="12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sz="1200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1</a:t>
            </a:r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0</a:t>
            </a:r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786468" y="5958837"/>
            <a:ext cx="11208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02354" y="5828456"/>
            <a:ext cx="4363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p(z)</a:t>
            </a:r>
            <a:endParaRPr lang="ko-KR" altLang="en-US" sz="1000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바른고딕OTF Bold" charset="-127"/>
              <a:ea typeface="나눔바른고딕OTF Bold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바른고딕OTF Bold" charset="-127"/>
              <a:ea typeface="나눔바른고딕OTF Bold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바른고딕OTF Bold" charset="-127"/>
              <a:ea typeface="나눔바른고딕OTF Bold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바른고딕OTF Bold" charset="-127"/>
              <a:ea typeface="나눔바른고딕OTF Bold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바른고딕OTF Bold" charset="-127"/>
              <a:ea typeface="나눔바른고딕OTF Bold" charset="-127"/>
            </a:endParaRPr>
          </a:p>
          <a:p>
            <a:endParaRPr lang="en-US" altLang="ko-KR" sz="2000" dirty="0">
              <a:latin typeface="나눔바른고딕OTF Bold" charset="-127"/>
              <a:ea typeface="나눔바른고딕OTF Bold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바른고딕OTF Bold" charset="-127"/>
              <a:ea typeface="나눔바른고딕OTF Bold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>
                    <a:latin typeface="나눔바른고딕OTF Bold" charset="-127"/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Stochastic Gradient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Update D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Update G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Generated Samples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Nearest training example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Alec Radford, Luke Metz and </a:t>
            </a:r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Soumith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Chintala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Unsupervised Representation Learning with </a:t>
            </a:r>
            <a:r>
              <a:rPr lang="en-US" altLang="ko-KR" sz="4400" b="1" dirty="0"/>
              <a:t>Deep Convolutional</a:t>
            </a:r>
            <a:r>
              <a:rPr lang="en-US" altLang="ko-KR" sz="4400" dirty="0"/>
              <a:t> </a:t>
            </a:r>
            <a:r>
              <a:rPr lang="en-US" altLang="ko-KR" sz="4400" b="1" dirty="0"/>
              <a:t>Generative Adversarial Network</a:t>
            </a:r>
            <a:r>
              <a:rPr lang="en-US" altLang="ko-KR" sz="4400" dirty="0"/>
              <a:t>, </a:t>
            </a:r>
            <a:r>
              <a:rPr lang="en-US" altLang="ko-KR" sz="3600" i="1" dirty="0"/>
              <a:t>ICLR 2016</a:t>
            </a:r>
            <a:r>
              <a:rPr lang="en-US" altLang="ko-KR" sz="4400" dirty="0"/>
              <a:t>.</a:t>
            </a:r>
            <a:endParaRPr lang="ko-KR" altLang="en-US" sz="3600" i="1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144016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Slide credit: </a:t>
            </a:r>
            <a:r>
              <a:rPr lang="en-US" altLang="ko-KR" sz="1600" dirty="0" err="1">
                <a:latin typeface="나눔바른고딕OTF Bold" charset="-127"/>
                <a:ea typeface="나눔바른고딕OTF Bold" charset="-127"/>
              </a:rPr>
              <a:t>Sangdoo</a:t>
            </a:r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 Yun @PIL (pil.snu.ac.kr)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/>
              <a:t>Deep Convolutional Network + GAN</a:t>
            </a:r>
          </a:p>
          <a:p>
            <a:r>
              <a:rPr lang="en-US" altLang="ko-KR" dirty="0"/>
              <a:t>Tricks for stable training</a:t>
            </a:r>
          </a:p>
          <a:p>
            <a:r>
              <a:rPr lang="en-US" altLang="ko-KR" dirty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27033" y="6070255"/>
              <a:ext cx="386981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p(z)</a:t>
              </a:r>
              <a:endParaRPr lang="ko-KR" altLang="en-US" sz="9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Discriminative Model </a:t>
              </a:r>
              <a:r>
                <a:rPr lang="en-US" altLang="ko-KR" sz="1100" b="1" i="1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Generative Model </a:t>
              </a:r>
              <a:r>
                <a:rPr lang="en-US" altLang="ko-KR" sz="1100" b="1" i="1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바른고딕OTF Bold" charset="-127"/>
                  <a:ea typeface="나눔바른고딕OTF Bold" charset="-127"/>
                </a:rPr>
                <a:t>1</a:t>
              </a:r>
              <a:endParaRPr lang="ko-KR" altLang="en-US" sz="11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바른고딕OTF Bold" charset="-127"/>
                  <a:ea typeface="나눔바른고딕OTF Bold" charset="-127"/>
                </a:rPr>
                <a:t>0</a:t>
              </a:r>
              <a:endParaRPr lang="ko-KR" altLang="en-US" sz="11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37222" y="6217662"/>
              <a:ext cx="1019311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/>
              <a:t>Replace model’s network to CNN</a:t>
            </a:r>
          </a:p>
          <a:p>
            <a:r>
              <a:rPr lang="en-US" altLang="ko-KR" dirty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02297" y="6070255"/>
              <a:ext cx="436457" cy="243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p(z)</a:t>
              </a:r>
              <a:endParaRPr lang="ko-KR" altLang="en-US" sz="8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Discriminative Model </a:t>
              </a:r>
              <a:r>
                <a:rPr lang="en-US" altLang="ko-KR" sz="1050" b="1" i="1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Generative Model </a:t>
              </a:r>
              <a:r>
                <a:rPr lang="en-US" altLang="ko-KR" sz="1050" b="1" i="1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1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0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788458" y="6217662"/>
              <a:ext cx="1116837" cy="260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z: uniform dist. 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/>
              <a:t>LSUN – bedroom dataset</a:t>
            </a:r>
          </a:p>
          <a:p>
            <a:pPr lvl="1"/>
            <a:r>
              <a:rPr lang="en-US" altLang="ko-KR" dirty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Epoch #1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Epoch #5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86074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Interpolation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860748"/>
              </a:xfrm>
              <a:prstGeom prst="rect">
                <a:avLst/>
              </a:prstGeom>
              <a:blipFill rotWithShape="0">
                <a:blip r:embed="rId5"/>
                <a:stretch>
                  <a:fillRect t="-4965" r="-1180" b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Input noise z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/>
              <a:t>Which activations(feature map) in CNN has representation of ‘window’?</a:t>
            </a:r>
          </a:p>
          <a:p>
            <a:r>
              <a:rPr lang="en-US" altLang="ko-KR" dirty="0"/>
              <a:t>At feature activations, assign neuron in the window region is 1, otherwise 0. </a:t>
            </a:r>
          </a:p>
          <a:p>
            <a:r>
              <a:rPr lang="en-US" altLang="ko-KR" dirty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Window feature map removal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86767"/>
            <a:ext cx="885698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Generative</a:t>
            </a:r>
            <a:r>
              <a:rPr lang="en-US" altLang="ko-KR" sz="4400" dirty="0">
                <a:latin typeface="나눔바른고딕OTF Bold" charset="-127"/>
                <a:ea typeface="나눔바른고딕OTF Bold" charset="-127"/>
              </a:rPr>
              <a:t> Adversarial Network</a:t>
            </a:r>
            <a:endParaRPr lang="en-US" altLang="ko-KR" sz="36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82" y="1268760"/>
            <a:ext cx="7256436" cy="547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5013176"/>
            <a:ext cx="6768752" cy="1080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/>
              <a:t>Faces – scraped human face image from web</a:t>
            </a:r>
          </a:p>
          <a:p>
            <a:pPr lvl="1"/>
            <a:r>
              <a:rPr lang="en-US" altLang="ko-KR" dirty="0"/>
              <a:t>3 million images from 10,000 people.</a:t>
            </a:r>
          </a:p>
          <a:p>
            <a:r>
              <a:rPr lang="en-US" altLang="ko-KR" dirty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Scott Reed*, </a:t>
            </a:r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Zeynep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Akata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**, </a:t>
            </a:r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Xinchen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Yan*, </a:t>
            </a:r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Lajanugen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Logeswaran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*, </a:t>
            </a:r>
            <a:br>
              <a:rPr lang="en-US" altLang="ko-KR" dirty="0">
                <a:latin typeface="나눔바른고딕OTF Bold" charset="-127"/>
                <a:ea typeface="나눔바른고딕OTF Bold" charset="-127"/>
              </a:rPr>
            </a:br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Bernt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Schiele**, </a:t>
            </a:r>
            <a:r>
              <a:rPr lang="en-US" altLang="ko-KR" dirty="0" err="1">
                <a:latin typeface="나눔바른고딕OTF Bold" charset="-127"/>
                <a:ea typeface="나눔바른고딕OTF Bold" charset="-127"/>
              </a:rPr>
              <a:t>Honglak</a:t>
            </a: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 Lee* </a:t>
            </a:r>
          </a:p>
          <a:p>
            <a:pPr marL="0" indent="0" algn="ctr">
              <a:buNone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** Max Planck Institute for Informatics, Saarbrucken, Germany (MPI-INF.MPG.DE)</a:t>
            </a:r>
            <a:endParaRPr lang="ko-KR" altLang="en-US" sz="28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Synthesis, </a:t>
            </a:r>
            <a:r>
              <a:rPr lang="en-US" altLang="ko-KR" sz="3600" i="1" dirty="0"/>
              <a:t>ICML 2016</a:t>
            </a:r>
            <a:r>
              <a:rPr lang="en-US" altLang="ko-KR" sz="4400" dirty="0"/>
              <a:t>.</a:t>
            </a:r>
            <a:endParaRPr lang="ko-KR" altLang="en-US" sz="3600" i="1" dirty="0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144016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Slide credit: </a:t>
            </a:r>
            <a:r>
              <a:rPr lang="en-US" altLang="ko-KR" sz="1600" dirty="0" err="1">
                <a:latin typeface="나눔바른고딕OTF Bold" charset="-127"/>
                <a:ea typeface="나눔바른고딕OTF Bold" charset="-127"/>
              </a:rPr>
              <a:t>Sangdoo</a:t>
            </a:r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 Yun @PIL (pil.snu.ac.kr)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69754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/>
              <a:t>What I cannot create, I do not understand </a:t>
            </a:r>
            <a:br>
              <a:rPr lang="en-US" altLang="ko-KR" i="1" dirty="0"/>
            </a:br>
            <a:r>
              <a:rPr lang="en-US" altLang="ko-KR" i="1" dirty="0"/>
              <a:t>—Richard Feynman</a:t>
            </a:r>
          </a:p>
          <a:p>
            <a:endParaRPr lang="en-US" altLang="ko-KR" dirty="0"/>
          </a:p>
          <a:p>
            <a:r>
              <a:rPr lang="en-US" altLang="ko-KR" dirty="0"/>
              <a:t>Generating images</a:t>
            </a:r>
          </a:p>
          <a:p>
            <a:pPr lvl="1"/>
            <a:r>
              <a:rPr lang="en-US" altLang="ko-KR" dirty="0"/>
              <a:t>Image data (e.g. ImageNet): </a:t>
            </a:r>
            <a:r>
              <a:rPr lang="en-US" altLang="ko-KR" u="sng" dirty="0"/>
              <a:t>samples from the true data distribution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Generative model (e.g. deep neural network): outputs images, which means </a:t>
            </a:r>
            <a:r>
              <a:rPr lang="en-US" altLang="ko-KR" u="sng" dirty="0"/>
              <a:t>samples from the model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오른쪽 화살표 3"/>
          <p:cNvSpPr/>
          <p:nvPr/>
        </p:nvSpPr>
        <p:spPr>
          <a:xfrm>
            <a:off x="3999492" y="2545687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167323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5"/>
          <p:cNvSpPr/>
          <p:nvPr/>
        </p:nvSpPr>
        <p:spPr>
          <a:xfrm>
            <a:off x="4034688" y="4636513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023" y="3878537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13153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</a:rPr>
              <a:t>IT’S REAL MONEY!</a:t>
            </a:r>
            <a:endParaRPr lang="ko-KR" altLang="en-US" sz="1600" b="1" dirty="0">
              <a:solidFill>
                <a:srgbClr val="00B0F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052678" y="4446476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6052678" y="4890048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895044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744513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오른쪽으로 구부러진 화살표 15"/>
          <p:cNvSpPr/>
          <p:nvPr/>
        </p:nvSpPr>
        <p:spPr>
          <a:xfrm>
            <a:off x="927906" y="2589905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오른쪽으로 구부러진 화살표 16"/>
          <p:cNvSpPr/>
          <p:nvPr/>
        </p:nvSpPr>
        <p:spPr>
          <a:xfrm rot="10800000">
            <a:off x="7466479" y="2558278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79383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2462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1926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060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64865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33996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063864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21848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71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3535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6964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251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680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535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6964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251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680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535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964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7251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0680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0" name="직선 화살표 연결선 19"/>
          <p:cNvCxnSpPr>
            <a:stCxn id="22" idx="0"/>
            <a:endCxn id="8" idx="4"/>
          </p:cNvCxnSpPr>
          <p:nvPr/>
        </p:nvCxnSpPr>
        <p:spPr>
          <a:xfrm flipV="1">
            <a:off x="14810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2" idx="0"/>
            <a:endCxn id="9" idx="4"/>
          </p:cNvCxnSpPr>
          <p:nvPr/>
        </p:nvCxnSpPr>
        <p:spPr>
          <a:xfrm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2" idx="0"/>
            <a:endCxn id="12" idx="4"/>
          </p:cNvCxnSpPr>
          <p:nvPr/>
        </p:nvCxnSpPr>
        <p:spPr>
          <a:xfrm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2" idx="0"/>
            <a:endCxn id="13" idx="4"/>
          </p:cNvCxnSpPr>
          <p:nvPr/>
        </p:nvCxnSpPr>
        <p:spPr>
          <a:xfrm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3" idx="0"/>
            <a:endCxn id="8" idx="4"/>
          </p:cNvCxnSpPr>
          <p:nvPr/>
        </p:nvCxnSpPr>
        <p:spPr>
          <a:xfrm flipH="1"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0"/>
            <a:endCxn id="9" idx="4"/>
          </p:cNvCxnSpPr>
          <p:nvPr/>
        </p:nvCxnSpPr>
        <p:spPr>
          <a:xfrm flipV="1">
            <a:off x="18239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12" idx="4"/>
          </p:cNvCxnSpPr>
          <p:nvPr/>
        </p:nvCxnSpPr>
        <p:spPr>
          <a:xfrm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13" idx="4"/>
          </p:cNvCxnSpPr>
          <p:nvPr/>
        </p:nvCxnSpPr>
        <p:spPr>
          <a:xfrm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0"/>
            <a:endCxn id="8" idx="4"/>
          </p:cNvCxnSpPr>
          <p:nvPr/>
        </p:nvCxnSpPr>
        <p:spPr>
          <a:xfrm flipH="1"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0"/>
            <a:endCxn id="9" idx="4"/>
          </p:cNvCxnSpPr>
          <p:nvPr/>
        </p:nvCxnSpPr>
        <p:spPr>
          <a:xfrm flipH="1"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  <a:endCxn id="12" idx="4"/>
          </p:cNvCxnSpPr>
          <p:nvPr/>
        </p:nvCxnSpPr>
        <p:spPr>
          <a:xfrm flipV="1">
            <a:off x="28526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0"/>
            <a:endCxn id="13" idx="4"/>
          </p:cNvCxnSpPr>
          <p:nvPr/>
        </p:nvCxnSpPr>
        <p:spPr>
          <a:xfrm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0"/>
            <a:endCxn id="8" idx="4"/>
          </p:cNvCxnSpPr>
          <p:nvPr/>
        </p:nvCxnSpPr>
        <p:spPr>
          <a:xfrm flipH="1"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7" idx="0"/>
            <a:endCxn id="9" idx="4"/>
          </p:cNvCxnSpPr>
          <p:nvPr/>
        </p:nvCxnSpPr>
        <p:spPr>
          <a:xfrm flipH="1"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7" idx="0"/>
            <a:endCxn id="12" idx="4"/>
          </p:cNvCxnSpPr>
          <p:nvPr/>
        </p:nvCxnSpPr>
        <p:spPr>
          <a:xfrm flipH="1"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0"/>
            <a:endCxn id="13" idx="4"/>
          </p:cNvCxnSpPr>
          <p:nvPr/>
        </p:nvCxnSpPr>
        <p:spPr>
          <a:xfrm flipV="1">
            <a:off x="31955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52584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52584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39" name="직선 화살표 연결선 38"/>
          <p:cNvCxnSpPr>
            <a:endCxn id="15" idx="4"/>
          </p:cNvCxnSpPr>
          <p:nvPr/>
        </p:nvCxnSpPr>
        <p:spPr>
          <a:xfrm flipV="1">
            <a:off x="14810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6" idx="4"/>
          </p:cNvCxnSpPr>
          <p:nvPr/>
        </p:nvCxnSpPr>
        <p:spPr>
          <a:xfrm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9" idx="4"/>
          </p:cNvCxnSpPr>
          <p:nvPr/>
        </p:nvCxnSpPr>
        <p:spPr>
          <a:xfrm flipV="1">
            <a:off x="1481084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0" idx="4"/>
          </p:cNvCxnSpPr>
          <p:nvPr/>
        </p:nvCxnSpPr>
        <p:spPr>
          <a:xfrm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H="1"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6" idx="4"/>
          </p:cNvCxnSpPr>
          <p:nvPr/>
        </p:nvCxnSpPr>
        <p:spPr>
          <a:xfrm flipV="1">
            <a:off x="18239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9" idx="4"/>
          </p:cNvCxnSpPr>
          <p:nvPr/>
        </p:nvCxnSpPr>
        <p:spPr>
          <a:xfrm flipV="1">
            <a:off x="1823984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0" idx="4"/>
          </p:cNvCxnSpPr>
          <p:nvPr/>
        </p:nvCxnSpPr>
        <p:spPr>
          <a:xfrm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H="1" flipV="1">
            <a:off x="14810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6" idx="4"/>
          </p:cNvCxnSpPr>
          <p:nvPr/>
        </p:nvCxnSpPr>
        <p:spPr>
          <a:xfrm flipH="1" flipV="1">
            <a:off x="1823984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4"/>
          </p:cNvCxnSpPr>
          <p:nvPr/>
        </p:nvCxnSpPr>
        <p:spPr>
          <a:xfrm flipV="1">
            <a:off x="28526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0"/>
            <a:endCxn id="20" idx="4"/>
          </p:cNvCxnSpPr>
          <p:nvPr/>
        </p:nvCxnSpPr>
        <p:spPr>
          <a:xfrm flipV="1">
            <a:off x="2852684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5" idx="4"/>
          </p:cNvCxnSpPr>
          <p:nvPr/>
        </p:nvCxnSpPr>
        <p:spPr>
          <a:xfrm flipH="1"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6" idx="4"/>
          </p:cNvCxnSpPr>
          <p:nvPr/>
        </p:nvCxnSpPr>
        <p:spPr>
          <a:xfrm flipH="1"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9" idx="4"/>
          </p:cNvCxnSpPr>
          <p:nvPr/>
        </p:nvCxnSpPr>
        <p:spPr>
          <a:xfrm flipH="1" flipV="1">
            <a:off x="28526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0"/>
            <a:endCxn id="20" idx="4"/>
          </p:cNvCxnSpPr>
          <p:nvPr/>
        </p:nvCxnSpPr>
        <p:spPr>
          <a:xfrm flipV="1">
            <a:off x="3195584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22" idx="4"/>
          </p:cNvCxnSpPr>
          <p:nvPr/>
        </p:nvCxnSpPr>
        <p:spPr>
          <a:xfrm flipH="1" flipV="1">
            <a:off x="1481084" y="4387861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3" idx="4"/>
          </p:cNvCxnSpPr>
          <p:nvPr/>
        </p:nvCxnSpPr>
        <p:spPr>
          <a:xfrm flipH="1" flipV="1">
            <a:off x="1823984" y="4387861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6" idx="4"/>
          </p:cNvCxnSpPr>
          <p:nvPr/>
        </p:nvCxnSpPr>
        <p:spPr>
          <a:xfrm flipV="1">
            <a:off x="2298476" y="4387861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27" idx="4"/>
          </p:cNvCxnSpPr>
          <p:nvPr/>
        </p:nvCxnSpPr>
        <p:spPr>
          <a:xfrm flipV="1">
            <a:off x="2298476" y="4387861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048998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60" name="직선 화살표 연결선 59"/>
          <p:cNvCxnSpPr>
            <a:endCxn id="15" idx="0"/>
          </p:cNvCxnSpPr>
          <p:nvPr/>
        </p:nvCxnSpPr>
        <p:spPr>
          <a:xfrm flipH="1">
            <a:off x="1481084" y="2303975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16" idx="0"/>
          </p:cNvCxnSpPr>
          <p:nvPr/>
        </p:nvCxnSpPr>
        <p:spPr>
          <a:xfrm flipH="1">
            <a:off x="1823984" y="2303975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9" idx="0"/>
          </p:cNvCxnSpPr>
          <p:nvPr/>
        </p:nvCxnSpPr>
        <p:spPr>
          <a:xfrm>
            <a:off x="2295838" y="2303975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20" idx="0"/>
          </p:cNvCxnSpPr>
          <p:nvPr/>
        </p:nvCxnSpPr>
        <p:spPr>
          <a:xfrm>
            <a:off x="2295838" y="2303975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4826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8255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8542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71971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826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8255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68542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71971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826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8255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8542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1971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6101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9530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817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3246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81679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181679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56101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5610179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59530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5953079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56101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5953079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69817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981779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9817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73246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798232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4932675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6497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59926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66676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70105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181679" y="4860591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5520951" y="5439065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Random noise z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 flipV="1">
            <a:off x="56101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777235" y="4387861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7772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777235" y="4387861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5610179" y="4387861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9530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6120135" y="4387861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61201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56101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 flipV="1">
            <a:off x="5953079" y="4387861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67951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6795102" y="4387861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 flipV="1">
            <a:off x="5610179" y="4387861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59530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6981779" y="4387861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71380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85170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1955214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2928604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256549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256549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08659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851709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24744"/>
            <a:ext cx="2770625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Discriminator Model </a:t>
            </a:r>
            <a:r>
              <a:rPr lang="en-US" altLang="ko-KR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</a:t>
            </a:r>
            <a:endParaRPr lang="ko-KR" altLang="en-US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24744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Generator Model </a:t>
            </a:r>
            <a:r>
              <a:rPr lang="en-US" altLang="ko-KR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09040" y="4613566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p(z)</a:t>
            </a:r>
            <a:endParaRPr lang="ko-KR" altLang="en-US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5610179" y="2478154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H="1">
            <a:off x="5953079" y="2478154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6482259" y="2478154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6482259" y="2478154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31989" y="5119997"/>
            <a:ext cx="1149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273715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082541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3512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44202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71437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98051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3512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44202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771437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8051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512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44202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771437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8051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0" name="직선 화살표 연결선 19"/>
          <p:cNvCxnSpPr>
            <a:stCxn id="18" idx="0"/>
            <a:endCxn id="8" idx="4"/>
          </p:cNvCxnSpPr>
          <p:nvPr/>
        </p:nvCxnSpPr>
        <p:spPr>
          <a:xfrm flipV="1">
            <a:off x="101285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0"/>
            <a:endCxn id="9" idx="4"/>
          </p:cNvCxnSpPr>
          <p:nvPr/>
        </p:nvCxnSpPr>
        <p:spPr>
          <a:xfrm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0" idx="4"/>
          </p:cNvCxnSpPr>
          <p:nvPr/>
        </p:nvCxnSpPr>
        <p:spPr>
          <a:xfrm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0"/>
            <a:endCxn id="11" idx="4"/>
          </p:cNvCxnSpPr>
          <p:nvPr/>
        </p:nvCxnSpPr>
        <p:spPr>
          <a:xfrm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0"/>
            <a:endCxn id="8" idx="4"/>
          </p:cNvCxnSpPr>
          <p:nvPr/>
        </p:nvCxnSpPr>
        <p:spPr>
          <a:xfrm flipH="1"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  <a:endCxn id="9" idx="4"/>
          </p:cNvCxnSpPr>
          <p:nvPr/>
        </p:nvCxnSpPr>
        <p:spPr>
          <a:xfrm flipV="1">
            <a:off x="1221937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0"/>
            <a:endCxn id="10" idx="4"/>
          </p:cNvCxnSpPr>
          <p:nvPr/>
        </p:nvCxnSpPr>
        <p:spPr>
          <a:xfrm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11" idx="4"/>
          </p:cNvCxnSpPr>
          <p:nvPr/>
        </p:nvCxnSpPr>
        <p:spPr>
          <a:xfrm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0"/>
            <a:endCxn id="8" idx="4"/>
          </p:cNvCxnSpPr>
          <p:nvPr/>
        </p:nvCxnSpPr>
        <p:spPr>
          <a:xfrm flipH="1"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0"/>
            <a:endCxn id="9" idx="4"/>
          </p:cNvCxnSpPr>
          <p:nvPr/>
        </p:nvCxnSpPr>
        <p:spPr>
          <a:xfrm flipH="1"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0"/>
            <a:endCxn id="10" idx="4"/>
          </p:cNvCxnSpPr>
          <p:nvPr/>
        </p:nvCxnSpPr>
        <p:spPr>
          <a:xfrm flipV="1">
            <a:off x="184917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0"/>
            <a:endCxn id="11" idx="4"/>
          </p:cNvCxnSpPr>
          <p:nvPr/>
        </p:nvCxnSpPr>
        <p:spPr>
          <a:xfrm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0"/>
            <a:endCxn id="8" idx="4"/>
          </p:cNvCxnSpPr>
          <p:nvPr/>
        </p:nvCxnSpPr>
        <p:spPr>
          <a:xfrm flipH="1"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0"/>
            <a:endCxn id="9" idx="4"/>
          </p:cNvCxnSpPr>
          <p:nvPr/>
        </p:nvCxnSpPr>
        <p:spPr>
          <a:xfrm flipH="1"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0"/>
            <a:endCxn id="10" idx="4"/>
          </p:cNvCxnSpPr>
          <p:nvPr/>
        </p:nvCxnSpPr>
        <p:spPr>
          <a:xfrm flipH="1"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0"/>
            <a:endCxn id="11" idx="4"/>
          </p:cNvCxnSpPr>
          <p:nvPr/>
        </p:nvCxnSpPr>
        <p:spPr>
          <a:xfrm flipV="1">
            <a:off x="2058250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61323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61323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39" name="직선 화살표 연결선 38"/>
          <p:cNvCxnSpPr>
            <a:endCxn id="13" idx="4"/>
          </p:cNvCxnSpPr>
          <p:nvPr/>
        </p:nvCxnSpPr>
        <p:spPr>
          <a:xfrm flipV="1">
            <a:off x="101285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4" idx="4"/>
          </p:cNvCxnSpPr>
          <p:nvPr/>
        </p:nvCxnSpPr>
        <p:spPr>
          <a:xfrm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5" idx="4"/>
          </p:cNvCxnSpPr>
          <p:nvPr/>
        </p:nvCxnSpPr>
        <p:spPr>
          <a:xfrm flipV="1">
            <a:off x="1012859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3" idx="4"/>
          </p:cNvCxnSpPr>
          <p:nvPr/>
        </p:nvCxnSpPr>
        <p:spPr>
          <a:xfrm flipH="1"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4" idx="4"/>
          </p:cNvCxnSpPr>
          <p:nvPr/>
        </p:nvCxnSpPr>
        <p:spPr>
          <a:xfrm flipV="1">
            <a:off x="1221937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5" idx="4"/>
          </p:cNvCxnSpPr>
          <p:nvPr/>
        </p:nvCxnSpPr>
        <p:spPr>
          <a:xfrm flipV="1">
            <a:off x="1221937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4"/>
          </p:cNvCxnSpPr>
          <p:nvPr/>
        </p:nvCxnSpPr>
        <p:spPr>
          <a:xfrm flipH="1" flipV="1">
            <a:off x="101285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4" idx="4"/>
          </p:cNvCxnSpPr>
          <p:nvPr/>
        </p:nvCxnSpPr>
        <p:spPr>
          <a:xfrm flipH="1" flipV="1">
            <a:off x="1221937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V="1">
            <a:off x="1849172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0" idx="0"/>
            <a:endCxn id="16" idx="4"/>
          </p:cNvCxnSpPr>
          <p:nvPr/>
        </p:nvCxnSpPr>
        <p:spPr>
          <a:xfrm flipV="1">
            <a:off x="1849172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3" idx="4"/>
          </p:cNvCxnSpPr>
          <p:nvPr/>
        </p:nvCxnSpPr>
        <p:spPr>
          <a:xfrm flipH="1"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4" idx="4"/>
          </p:cNvCxnSpPr>
          <p:nvPr/>
        </p:nvCxnSpPr>
        <p:spPr>
          <a:xfrm flipH="1"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1849172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1" idx="0"/>
            <a:endCxn id="16" idx="4"/>
          </p:cNvCxnSpPr>
          <p:nvPr/>
        </p:nvCxnSpPr>
        <p:spPr>
          <a:xfrm flipV="1">
            <a:off x="2058250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6" name="직선 화살표 연결선 55"/>
          <p:cNvCxnSpPr>
            <a:stCxn id="57" idx="4"/>
            <a:endCxn id="13" idx="0"/>
          </p:cNvCxnSpPr>
          <p:nvPr/>
        </p:nvCxnSpPr>
        <p:spPr>
          <a:xfrm flipH="1">
            <a:off x="1012859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7" idx="4"/>
            <a:endCxn id="14" idx="0"/>
          </p:cNvCxnSpPr>
          <p:nvPr/>
        </p:nvCxnSpPr>
        <p:spPr>
          <a:xfrm flipH="1">
            <a:off x="1221937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7" idx="4"/>
            <a:endCxn id="15" idx="0"/>
          </p:cNvCxnSpPr>
          <p:nvPr/>
        </p:nvCxnSpPr>
        <p:spPr>
          <a:xfrm>
            <a:off x="1509643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4"/>
            <a:endCxn id="16" idx="0"/>
          </p:cNvCxnSpPr>
          <p:nvPr/>
        </p:nvCxnSpPr>
        <p:spPr>
          <a:xfrm>
            <a:off x="1509643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691166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865696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735141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960325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635876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861060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449972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735141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960325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635876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861060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279547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735141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2960325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3635876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861060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77" name="직선 화살표 연결선 76"/>
          <p:cNvCxnSpPr>
            <a:stCxn id="76" idx="0"/>
            <a:endCxn id="66" idx="4"/>
          </p:cNvCxnSpPr>
          <p:nvPr/>
        </p:nvCxnSpPr>
        <p:spPr>
          <a:xfrm flipV="1">
            <a:off x="2818863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6" idx="0"/>
            <a:endCxn id="67" idx="4"/>
          </p:cNvCxnSpPr>
          <p:nvPr/>
        </p:nvCxnSpPr>
        <p:spPr>
          <a:xfrm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6" idx="0"/>
            <a:endCxn id="68" idx="4"/>
          </p:cNvCxnSpPr>
          <p:nvPr/>
        </p:nvCxnSpPr>
        <p:spPr>
          <a:xfrm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0"/>
            <a:endCxn id="69" idx="4"/>
          </p:cNvCxnSpPr>
          <p:nvPr/>
        </p:nvCxnSpPr>
        <p:spPr>
          <a:xfrm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6" idx="4"/>
          </p:cNvCxnSpPr>
          <p:nvPr/>
        </p:nvCxnSpPr>
        <p:spPr>
          <a:xfrm flipH="1"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67" idx="4"/>
          </p:cNvCxnSpPr>
          <p:nvPr/>
        </p:nvCxnSpPr>
        <p:spPr>
          <a:xfrm flipV="1">
            <a:off x="3044047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7" idx="0"/>
            <a:endCxn id="68" idx="4"/>
          </p:cNvCxnSpPr>
          <p:nvPr/>
        </p:nvCxnSpPr>
        <p:spPr>
          <a:xfrm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0"/>
            <a:endCxn id="69" idx="4"/>
          </p:cNvCxnSpPr>
          <p:nvPr/>
        </p:nvCxnSpPr>
        <p:spPr>
          <a:xfrm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6" idx="4"/>
          </p:cNvCxnSpPr>
          <p:nvPr/>
        </p:nvCxnSpPr>
        <p:spPr>
          <a:xfrm flipH="1"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67" idx="4"/>
          </p:cNvCxnSpPr>
          <p:nvPr/>
        </p:nvCxnSpPr>
        <p:spPr>
          <a:xfrm flipH="1"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0"/>
            <a:endCxn id="68" idx="4"/>
          </p:cNvCxnSpPr>
          <p:nvPr/>
        </p:nvCxnSpPr>
        <p:spPr>
          <a:xfrm flipV="1">
            <a:off x="3719598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0"/>
            <a:endCxn id="69" idx="4"/>
          </p:cNvCxnSpPr>
          <p:nvPr/>
        </p:nvCxnSpPr>
        <p:spPr>
          <a:xfrm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6" idx="4"/>
          </p:cNvCxnSpPr>
          <p:nvPr/>
        </p:nvCxnSpPr>
        <p:spPr>
          <a:xfrm flipH="1"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67" idx="4"/>
          </p:cNvCxnSpPr>
          <p:nvPr/>
        </p:nvCxnSpPr>
        <p:spPr>
          <a:xfrm flipH="1"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9" idx="0"/>
            <a:endCxn id="68" idx="4"/>
          </p:cNvCxnSpPr>
          <p:nvPr/>
        </p:nvCxnSpPr>
        <p:spPr>
          <a:xfrm flipH="1"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367101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16675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194169" y="4395074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94169" y="5232209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6" name="직선 화살표 연결선 95"/>
          <p:cNvCxnSpPr>
            <a:stCxn id="66" idx="0"/>
            <a:endCxn id="71" idx="4"/>
          </p:cNvCxnSpPr>
          <p:nvPr/>
        </p:nvCxnSpPr>
        <p:spPr>
          <a:xfrm flipV="1">
            <a:off x="2818863" y="4686704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72" idx="4"/>
          </p:cNvCxnSpPr>
          <p:nvPr/>
        </p:nvCxnSpPr>
        <p:spPr>
          <a:xfrm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6" idx="0"/>
            <a:endCxn id="73" idx="4"/>
          </p:cNvCxnSpPr>
          <p:nvPr/>
        </p:nvCxnSpPr>
        <p:spPr>
          <a:xfrm flipV="1">
            <a:off x="2818863" y="4686704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4" idx="4"/>
          </p:cNvCxnSpPr>
          <p:nvPr/>
        </p:nvCxnSpPr>
        <p:spPr>
          <a:xfrm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1" idx="4"/>
          </p:cNvCxnSpPr>
          <p:nvPr/>
        </p:nvCxnSpPr>
        <p:spPr>
          <a:xfrm flipH="1"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2" idx="4"/>
          </p:cNvCxnSpPr>
          <p:nvPr/>
        </p:nvCxnSpPr>
        <p:spPr>
          <a:xfrm flipV="1">
            <a:off x="3044047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7" idx="0"/>
            <a:endCxn id="73" idx="4"/>
          </p:cNvCxnSpPr>
          <p:nvPr/>
        </p:nvCxnSpPr>
        <p:spPr>
          <a:xfrm flipV="1">
            <a:off x="3044047" y="4686704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4" idx="4"/>
          </p:cNvCxnSpPr>
          <p:nvPr/>
        </p:nvCxnSpPr>
        <p:spPr>
          <a:xfrm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1" idx="4"/>
          </p:cNvCxnSpPr>
          <p:nvPr/>
        </p:nvCxnSpPr>
        <p:spPr>
          <a:xfrm flipH="1" flipV="1">
            <a:off x="2818863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2" idx="4"/>
          </p:cNvCxnSpPr>
          <p:nvPr/>
        </p:nvCxnSpPr>
        <p:spPr>
          <a:xfrm flipH="1" flipV="1">
            <a:off x="3044047" y="4686704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3" idx="4"/>
          </p:cNvCxnSpPr>
          <p:nvPr/>
        </p:nvCxnSpPr>
        <p:spPr>
          <a:xfrm flipV="1">
            <a:off x="3719598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0"/>
            <a:endCxn id="74" idx="4"/>
          </p:cNvCxnSpPr>
          <p:nvPr/>
        </p:nvCxnSpPr>
        <p:spPr>
          <a:xfrm flipV="1">
            <a:off x="3719598" y="4686704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1" idx="4"/>
          </p:cNvCxnSpPr>
          <p:nvPr/>
        </p:nvCxnSpPr>
        <p:spPr>
          <a:xfrm flipH="1"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72" idx="4"/>
          </p:cNvCxnSpPr>
          <p:nvPr/>
        </p:nvCxnSpPr>
        <p:spPr>
          <a:xfrm flipH="1"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3" idx="4"/>
          </p:cNvCxnSpPr>
          <p:nvPr/>
        </p:nvCxnSpPr>
        <p:spPr>
          <a:xfrm flipH="1" flipV="1">
            <a:off x="3719598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4951377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785771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874060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2844847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70031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513284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3738468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194169" y="582672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19" name="직선 화살표 연결선 118"/>
          <p:cNvCxnSpPr>
            <a:stCxn id="117" idx="0"/>
            <a:endCxn id="76" idx="4"/>
          </p:cNvCxnSpPr>
          <p:nvPr/>
        </p:nvCxnSpPr>
        <p:spPr>
          <a:xfrm flipH="1" flipV="1">
            <a:off x="2818863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7" idx="0"/>
            <a:endCxn id="77" idx="4"/>
          </p:cNvCxnSpPr>
          <p:nvPr/>
        </p:nvCxnSpPr>
        <p:spPr>
          <a:xfrm flipV="1">
            <a:off x="2928570" y="5516279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7" idx="0"/>
            <a:endCxn id="78" idx="4"/>
          </p:cNvCxnSpPr>
          <p:nvPr/>
        </p:nvCxnSpPr>
        <p:spPr>
          <a:xfrm flipV="1">
            <a:off x="2928570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0"/>
            <a:endCxn id="79" idx="4"/>
          </p:cNvCxnSpPr>
          <p:nvPr/>
        </p:nvCxnSpPr>
        <p:spPr>
          <a:xfrm flipV="1">
            <a:off x="2928570" y="5516279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6" idx="4"/>
          </p:cNvCxnSpPr>
          <p:nvPr/>
        </p:nvCxnSpPr>
        <p:spPr>
          <a:xfrm flipH="1" flipV="1">
            <a:off x="2818863" y="5516279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77" idx="4"/>
          </p:cNvCxnSpPr>
          <p:nvPr/>
        </p:nvCxnSpPr>
        <p:spPr>
          <a:xfrm flipH="1" flipV="1">
            <a:off x="3044047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8" idx="0"/>
            <a:endCxn id="78" idx="4"/>
          </p:cNvCxnSpPr>
          <p:nvPr/>
        </p:nvCxnSpPr>
        <p:spPr>
          <a:xfrm flipV="1">
            <a:off x="3153753" y="5516279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8" idx="0"/>
            <a:endCxn id="79" idx="4"/>
          </p:cNvCxnSpPr>
          <p:nvPr/>
        </p:nvCxnSpPr>
        <p:spPr>
          <a:xfrm flipV="1">
            <a:off x="3153753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6" idx="4"/>
          </p:cNvCxnSpPr>
          <p:nvPr/>
        </p:nvCxnSpPr>
        <p:spPr>
          <a:xfrm flipH="1" flipV="1">
            <a:off x="2818863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77" idx="4"/>
          </p:cNvCxnSpPr>
          <p:nvPr/>
        </p:nvCxnSpPr>
        <p:spPr>
          <a:xfrm flipH="1" flipV="1">
            <a:off x="3044047" y="5516279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9" idx="0"/>
            <a:endCxn id="78" idx="4"/>
          </p:cNvCxnSpPr>
          <p:nvPr/>
        </p:nvCxnSpPr>
        <p:spPr>
          <a:xfrm flipV="1">
            <a:off x="3597007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9" idx="0"/>
            <a:endCxn id="79" idx="4"/>
          </p:cNvCxnSpPr>
          <p:nvPr/>
        </p:nvCxnSpPr>
        <p:spPr>
          <a:xfrm flipV="1">
            <a:off x="3597007" y="5516279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6" idx="4"/>
          </p:cNvCxnSpPr>
          <p:nvPr/>
        </p:nvCxnSpPr>
        <p:spPr>
          <a:xfrm flipH="1" flipV="1">
            <a:off x="2818863" y="5516279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77" idx="4"/>
          </p:cNvCxnSpPr>
          <p:nvPr/>
        </p:nvCxnSpPr>
        <p:spPr>
          <a:xfrm flipH="1" flipV="1">
            <a:off x="3044047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0" idx="0"/>
            <a:endCxn id="78" idx="4"/>
          </p:cNvCxnSpPr>
          <p:nvPr/>
        </p:nvCxnSpPr>
        <p:spPr>
          <a:xfrm flipH="1" flipV="1">
            <a:off x="3719598" y="5516279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0" idx="0"/>
            <a:endCxn id="79" idx="4"/>
          </p:cNvCxnSpPr>
          <p:nvPr/>
        </p:nvCxnSpPr>
        <p:spPr>
          <a:xfrm flipV="1">
            <a:off x="3822191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2089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698445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26200" y="5664500"/>
            <a:ext cx="484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p(z)</a:t>
            </a:r>
            <a:endParaRPr lang="ko-KR" altLang="en-US" sz="1200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38" name="직선 화살표 연결선 137"/>
          <p:cNvCxnSpPr>
            <a:endCxn id="71" idx="0"/>
          </p:cNvCxnSpPr>
          <p:nvPr/>
        </p:nvCxnSpPr>
        <p:spPr>
          <a:xfrm flipH="1">
            <a:off x="2818863" y="4262167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72" idx="0"/>
          </p:cNvCxnSpPr>
          <p:nvPr/>
        </p:nvCxnSpPr>
        <p:spPr>
          <a:xfrm flipH="1">
            <a:off x="3044047" y="4262167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3" idx="0"/>
          </p:cNvCxnSpPr>
          <p:nvPr/>
        </p:nvCxnSpPr>
        <p:spPr>
          <a:xfrm>
            <a:off x="3391562" y="4262167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4" idx="0"/>
          </p:cNvCxnSpPr>
          <p:nvPr/>
        </p:nvCxnSpPr>
        <p:spPr>
          <a:xfrm>
            <a:off x="3391562" y="4262167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279256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300164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628879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3837958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279256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300164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3628879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837958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279256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300164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3628879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3837958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57" name="직선 화살표 연결선 156"/>
          <p:cNvCxnSpPr>
            <a:stCxn id="164" idx="0"/>
            <a:endCxn id="154" idx="4"/>
          </p:cNvCxnSpPr>
          <p:nvPr/>
        </p:nvCxnSpPr>
        <p:spPr>
          <a:xfrm flipV="1">
            <a:off x="2870301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64" idx="0"/>
            <a:endCxn id="155" idx="4"/>
          </p:cNvCxnSpPr>
          <p:nvPr/>
        </p:nvCxnSpPr>
        <p:spPr>
          <a:xfrm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64" idx="0"/>
            <a:endCxn id="156" idx="4"/>
          </p:cNvCxnSpPr>
          <p:nvPr/>
        </p:nvCxnSpPr>
        <p:spPr>
          <a:xfrm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64" idx="0"/>
            <a:endCxn id="157" idx="4"/>
          </p:cNvCxnSpPr>
          <p:nvPr/>
        </p:nvCxnSpPr>
        <p:spPr>
          <a:xfrm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65" idx="0"/>
            <a:endCxn id="154" idx="4"/>
          </p:cNvCxnSpPr>
          <p:nvPr/>
        </p:nvCxnSpPr>
        <p:spPr>
          <a:xfrm flipH="1"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5" idx="0"/>
            <a:endCxn id="155" idx="4"/>
          </p:cNvCxnSpPr>
          <p:nvPr/>
        </p:nvCxnSpPr>
        <p:spPr>
          <a:xfrm flipV="1">
            <a:off x="307937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65" idx="0"/>
            <a:endCxn id="156" idx="4"/>
          </p:cNvCxnSpPr>
          <p:nvPr/>
        </p:nvCxnSpPr>
        <p:spPr>
          <a:xfrm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5" idx="0"/>
            <a:endCxn id="157" idx="4"/>
          </p:cNvCxnSpPr>
          <p:nvPr/>
        </p:nvCxnSpPr>
        <p:spPr>
          <a:xfrm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6" idx="0"/>
            <a:endCxn id="154" idx="4"/>
          </p:cNvCxnSpPr>
          <p:nvPr/>
        </p:nvCxnSpPr>
        <p:spPr>
          <a:xfrm flipH="1"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66" idx="0"/>
            <a:endCxn id="155" idx="4"/>
          </p:cNvCxnSpPr>
          <p:nvPr/>
        </p:nvCxnSpPr>
        <p:spPr>
          <a:xfrm flipH="1"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66" idx="0"/>
            <a:endCxn id="156" idx="4"/>
          </p:cNvCxnSpPr>
          <p:nvPr/>
        </p:nvCxnSpPr>
        <p:spPr>
          <a:xfrm flipV="1">
            <a:off x="3706614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66" idx="0"/>
            <a:endCxn id="157" idx="4"/>
          </p:cNvCxnSpPr>
          <p:nvPr/>
        </p:nvCxnSpPr>
        <p:spPr>
          <a:xfrm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67" idx="0"/>
            <a:endCxn id="154" idx="4"/>
          </p:cNvCxnSpPr>
          <p:nvPr/>
        </p:nvCxnSpPr>
        <p:spPr>
          <a:xfrm flipH="1"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67" idx="0"/>
            <a:endCxn id="155" idx="4"/>
          </p:cNvCxnSpPr>
          <p:nvPr/>
        </p:nvCxnSpPr>
        <p:spPr>
          <a:xfrm flipH="1"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7" idx="0"/>
            <a:endCxn id="156" idx="4"/>
          </p:cNvCxnSpPr>
          <p:nvPr/>
        </p:nvCxnSpPr>
        <p:spPr>
          <a:xfrm flipH="1"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7" idx="0"/>
            <a:endCxn id="157" idx="4"/>
          </p:cNvCxnSpPr>
          <p:nvPr/>
        </p:nvCxnSpPr>
        <p:spPr>
          <a:xfrm flipV="1">
            <a:off x="391569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218765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218765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76" name="직선 화살표 연결선 175"/>
          <p:cNvCxnSpPr>
            <a:endCxn id="159" idx="4"/>
          </p:cNvCxnSpPr>
          <p:nvPr/>
        </p:nvCxnSpPr>
        <p:spPr>
          <a:xfrm flipV="1">
            <a:off x="2870301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60" idx="4"/>
          </p:cNvCxnSpPr>
          <p:nvPr/>
        </p:nvCxnSpPr>
        <p:spPr>
          <a:xfrm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54" idx="0"/>
            <a:endCxn id="161" idx="4"/>
          </p:cNvCxnSpPr>
          <p:nvPr/>
        </p:nvCxnSpPr>
        <p:spPr>
          <a:xfrm flipV="1">
            <a:off x="2870301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62" idx="4"/>
          </p:cNvCxnSpPr>
          <p:nvPr/>
        </p:nvCxnSpPr>
        <p:spPr>
          <a:xfrm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9" idx="4"/>
          </p:cNvCxnSpPr>
          <p:nvPr/>
        </p:nvCxnSpPr>
        <p:spPr>
          <a:xfrm flipH="1"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60" idx="4"/>
          </p:cNvCxnSpPr>
          <p:nvPr/>
        </p:nvCxnSpPr>
        <p:spPr>
          <a:xfrm flipV="1">
            <a:off x="307937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55" idx="0"/>
            <a:endCxn id="161" idx="4"/>
          </p:cNvCxnSpPr>
          <p:nvPr/>
        </p:nvCxnSpPr>
        <p:spPr>
          <a:xfrm flipV="1">
            <a:off x="3079379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62" idx="4"/>
          </p:cNvCxnSpPr>
          <p:nvPr/>
        </p:nvCxnSpPr>
        <p:spPr>
          <a:xfrm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9" idx="4"/>
          </p:cNvCxnSpPr>
          <p:nvPr/>
        </p:nvCxnSpPr>
        <p:spPr>
          <a:xfrm flipH="1" flipV="1">
            <a:off x="2870301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60" idx="4"/>
          </p:cNvCxnSpPr>
          <p:nvPr/>
        </p:nvCxnSpPr>
        <p:spPr>
          <a:xfrm flipH="1" flipV="1">
            <a:off x="3079379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61" idx="4"/>
          </p:cNvCxnSpPr>
          <p:nvPr/>
        </p:nvCxnSpPr>
        <p:spPr>
          <a:xfrm flipV="1">
            <a:off x="3706614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56" idx="0"/>
            <a:endCxn id="162" idx="4"/>
          </p:cNvCxnSpPr>
          <p:nvPr/>
        </p:nvCxnSpPr>
        <p:spPr>
          <a:xfrm flipV="1">
            <a:off x="3706614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9" idx="4"/>
          </p:cNvCxnSpPr>
          <p:nvPr/>
        </p:nvCxnSpPr>
        <p:spPr>
          <a:xfrm flipH="1"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60" idx="4"/>
          </p:cNvCxnSpPr>
          <p:nvPr/>
        </p:nvCxnSpPr>
        <p:spPr>
          <a:xfrm flipH="1"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61" idx="4"/>
          </p:cNvCxnSpPr>
          <p:nvPr/>
        </p:nvCxnSpPr>
        <p:spPr>
          <a:xfrm flipH="1" flipV="1">
            <a:off x="3706614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57" idx="0"/>
            <a:endCxn id="162" idx="4"/>
          </p:cNvCxnSpPr>
          <p:nvPr/>
        </p:nvCxnSpPr>
        <p:spPr>
          <a:xfrm flipV="1">
            <a:off x="3915692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3" name="직선 화살표 연결선 192"/>
          <p:cNvCxnSpPr>
            <a:stCxn id="203" idx="4"/>
            <a:endCxn id="159" idx="0"/>
          </p:cNvCxnSpPr>
          <p:nvPr/>
        </p:nvCxnSpPr>
        <p:spPr>
          <a:xfrm flipH="1">
            <a:off x="2870301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03" idx="4"/>
            <a:endCxn id="160" idx="0"/>
          </p:cNvCxnSpPr>
          <p:nvPr/>
        </p:nvCxnSpPr>
        <p:spPr>
          <a:xfrm flipH="1">
            <a:off x="3079379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203" idx="4"/>
            <a:endCxn id="161" idx="0"/>
          </p:cNvCxnSpPr>
          <p:nvPr/>
        </p:nvCxnSpPr>
        <p:spPr>
          <a:xfrm>
            <a:off x="3367085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203" idx="4"/>
            <a:endCxn id="162" idx="0"/>
          </p:cNvCxnSpPr>
          <p:nvPr/>
        </p:nvCxnSpPr>
        <p:spPr>
          <a:xfrm>
            <a:off x="3367085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8" name="직선 화살표 연결선 197"/>
          <p:cNvCxnSpPr>
            <a:stCxn id="64" idx="0"/>
            <a:endCxn id="18" idx="4"/>
          </p:cNvCxnSpPr>
          <p:nvPr/>
        </p:nvCxnSpPr>
        <p:spPr>
          <a:xfrm flipH="1" flipV="1">
            <a:off x="1012859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4" idx="0"/>
            <a:endCxn id="19" idx="4"/>
          </p:cNvCxnSpPr>
          <p:nvPr/>
        </p:nvCxnSpPr>
        <p:spPr>
          <a:xfrm flipH="1" flipV="1">
            <a:off x="1221937" y="3397723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4" idx="0"/>
            <a:endCxn id="20" idx="4"/>
          </p:cNvCxnSpPr>
          <p:nvPr/>
        </p:nvCxnSpPr>
        <p:spPr>
          <a:xfrm flipV="1">
            <a:off x="1535555" y="3397723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4" idx="0"/>
            <a:endCxn id="21" idx="4"/>
          </p:cNvCxnSpPr>
          <p:nvPr/>
        </p:nvCxnSpPr>
        <p:spPr>
          <a:xfrm flipV="1">
            <a:off x="1535555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43" idx="0"/>
            <a:endCxn id="164" idx="4"/>
          </p:cNvCxnSpPr>
          <p:nvPr/>
        </p:nvCxnSpPr>
        <p:spPr>
          <a:xfrm flipH="1" flipV="1">
            <a:off x="2870301" y="3397723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43" idx="0"/>
            <a:endCxn id="165" idx="4"/>
          </p:cNvCxnSpPr>
          <p:nvPr/>
        </p:nvCxnSpPr>
        <p:spPr>
          <a:xfrm flipH="1" flipV="1">
            <a:off x="3079379" y="3397723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3" idx="0"/>
            <a:endCxn id="166" idx="4"/>
          </p:cNvCxnSpPr>
          <p:nvPr/>
        </p:nvCxnSpPr>
        <p:spPr>
          <a:xfrm flipV="1">
            <a:off x="3401867" y="3397723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3" idx="0"/>
            <a:endCxn id="167" idx="4"/>
          </p:cNvCxnSpPr>
          <p:nvPr/>
        </p:nvCxnSpPr>
        <p:spPr>
          <a:xfrm flipV="1">
            <a:off x="3401867" y="3397723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1144203" y="1066912"/>
            <a:ext cx="2564238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Discriminator Model </a:t>
            </a:r>
            <a:r>
              <a:rPr lang="en-US" altLang="ko-KR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</a:t>
            </a:r>
            <a:endParaRPr lang="ko-KR" altLang="en-US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773924" y="4449953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Generator Model </a:t>
            </a:r>
            <a:r>
              <a:rPr lang="en-US" altLang="ko-KR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052736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D(x)=1 when x from G (generator)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1261251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1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3138966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0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1367460" y="5874165"/>
            <a:ext cx="1435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27459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As similar as the real data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90860" y="3669565"/>
            <a:ext cx="1220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sample x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from data</a:t>
            </a:r>
            <a:endParaRPr lang="ko-KR" altLang="en-US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03725" y="3644498"/>
            <a:ext cx="1122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sample x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from </a:t>
            </a:r>
            <a:r>
              <a:rPr lang="en-US" altLang="ko-KR" b="1" i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b="1" i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12592"/>
            <a:ext cx="3080539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Differentiable function represented by a multilayer perceptron with parameters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0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  <a:latin typeface="나눔바른고딕OTF Bold" charset="-127"/>
                                  <a:ea typeface="나눔바른고딕OTF Bold" charset="-127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  <a:ea typeface="나눔바른고딕OTF Bold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:endParaRPr lang="en-US" altLang="ko-KR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/>
          <p:cNvSpPr/>
          <p:nvPr/>
        </p:nvSpPr>
        <p:spPr>
          <a:xfrm>
            <a:off x="458102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9579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427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83772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3076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8102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579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27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83772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3076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102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9579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27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83772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3076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2" name="직선 화살표 연결선 21"/>
          <p:cNvCxnSpPr>
            <a:stCxn id="20" idx="0"/>
            <a:endCxn id="10" idx="4"/>
          </p:cNvCxnSpPr>
          <p:nvPr/>
        </p:nvCxnSpPr>
        <p:spPr>
          <a:xfrm flipV="1">
            <a:off x="550446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0"/>
            <a:endCxn id="11" idx="4"/>
          </p:cNvCxnSpPr>
          <p:nvPr/>
        </p:nvCxnSpPr>
        <p:spPr>
          <a:xfrm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0"/>
            <a:endCxn id="12" idx="4"/>
          </p:cNvCxnSpPr>
          <p:nvPr/>
        </p:nvCxnSpPr>
        <p:spPr>
          <a:xfrm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0"/>
            <a:endCxn id="13" idx="4"/>
          </p:cNvCxnSpPr>
          <p:nvPr/>
        </p:nvCxnSpPr>
        <p:spPr>
          <a:xfrm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  <a:endCxn id="10" idx="4"/>
          </p:cNvCxnSpPr>
          <p:nvPr/>
        </p:nvCxnSpPr>
        <p:spPr>
          <a:xfrm flipH="1"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0"/>
            <a:endCxn id="11" idx="4"/>
          </p:cNvCxnSpPr>
          <p:nvPr/>
        </p:nvCxnSpPr>
        <p:spPr>
          <a:xfrm flipV="1">
            <a:off x="69744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12" idx="4"/>
          </p:cNvCxnSpPr>
          <p:nvPr/>
        </p:nvCxnSpPr>
        <p:spPr>
          <a:xfrm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0"/>
            <a:endCxn id="13" idx="4"/>
          </p:cNvCxnSpPr>
          <p:nvPr/>
        </p:nvCxnSpPr>
        <p:spPr>
          <a:xfrm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0"/>
            <a:endCxn id="10" idx="4"/>
          </p:cNvCxnSpPr>
          <p:nvPr/>
        </p:nvCxnSpPr>
        <p:spPr>
          <a:xfrm flipH="1"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0"/>
            <a:endCxn id="11" idx="4"/>
          </p:cNvCxnSpPr>
          <p:nvPr/>
        </p:nvCxnSpPr>
        <p:spPr>
          <a:xfrm flipH="1"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0"/>
            <a:endCxn id="12" idx="4"/>
          </p:cNvCxnSpPr>
          <p:nvPr/>
        </p:nvCxnSpPr>
        <p:spPr>
          <a:xfrm flipV="1">
            <a:off x="113842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0"/>
            <a:endCxn id="13" idx="4"/>
          </p:cNvCxnSpPr>
          <p:nvPr/>
        </p:nvCxnSpPr>
        <p:spPr>
          <a:xfrm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3" idx="0"/>
            <a:endCxn id="10" idx="4"/>
          </p:cNvCxnSpPr>
          <p:nvPr/>
        </p:nvCxnSpPr>
        <p:spPr>
          <a:xfrm flipH="1"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0"/>
            <a:endCxn id="11" idx="4"/>
          </p:cNvCxnSpPr>
          <p:nvPr/>
        </p:nvCxnSpPr>
        <p:spPr>
          <a:xfrm flipH="1"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0"/>
            <a:endCxn id="12" idx="4"/>
          </p:cNvCxnSpPr>
          <p:nvPr/>
        </p:nvCxnSpPr>
        <p:spPr>
          <a:xfrm flipH="1"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0"/>
            <a:endCxn id="13" idx="4"/>
          </p:cNvCxnSpPr>
          <p:nvPr/>
        </p:nvCxnSpPr>
        <p:spPr>
          <a:xfrm flipV="1">
            <a:off x="1285419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437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5437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5437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41" name="직선 화살표 연결선 40"/>
          <p:cNvCxnSpPr>
            <a:endCxn id="15" idx="4"/>
          </p:cNvCxnSpPr>
          <p:nvPr/>
        </p:nvCxnSpPr>
        <p:spPr>
          <a:xfrm flipV="1">
            <a:off x="550446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0"/>
            <a:endCxn id="17" idx="4"/>
          </p:cNvCxnSpPr>
          <p:nvPr/>
        </p:nvCxnSpPr>
        <p:spPr>
          <a:xfrm flipV="1">
            <a:off x="550446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8" idx="4"/>
          </p:cNvCxnSpPr>
          <p:nvPr/>
        </p:nvCxnSpPr>
        <p:spPr>
          <a:xfrm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5" idx="4"/>
          </p:cNvCxnSpPr>
          <p:nvPr/>
        </p:nvCxnSpPr>
        <p:spPr>
          <a:xfrm flipH="1"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69744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0"/>
            <a:endCxn id="17" idx="4"/>
          </p:cNvCxnSpPr>
          <p:nvPr/>
        </p:nvCxnSpPr>
        <p:spPr>
          <a:xfrm flipV="1">
            <a:off x="697440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8" idx="4"/>
          </p:cNvCxnSpPr>
          <p:nvPr/>
        </p:nvCxnSpPr>
        <p:spPr>
          <a:xfrm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H="1" flipV="1">
            <a:off x="550446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6" idx="4"/>
          </p:cNvCxnSpPr>
          <p:nvPr/>
        </p:nvCxnSpPr>
        <p:spPr>
          <a:xfrm flipH="1" flipV="1">
            <a:off x="697440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7" idx="4"/>
          </p:cNvCxnSpPr>
          <p:nvPr/>
        </p:nvCxnSpPr>
        <p:spPr>
          <a:xfrm flipV="1">
            <a:off x="113842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2" idx="0"/>
            <a:endCxn id="18" idx="4"/>
          </p:cNvCxnSpPr>
          <p:nvPr/>
        </p:nvCxnSpPr>
        <p:spPr>
          <a:xfrm flipV="1">
            <a:off x="1138425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6" idx="4"/>
          </p:cNvCxnSpPr>
          <p:nvPr/>
        </p:nvCxnSpPr>
        <p:spPr>
          <a:xfrm flipH="1"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4"/>
          </p:cNvCxnSpPr>
          <p:nvPr/>
        </p:nvCxnSpPr>
        <p:spPr>
          <a:xfrm flipH="1" flipV="1">
            <a:off x="1138425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0"/>
            <a:endCxn id="18" idx="4"/>
          </p:cNvCxnSpPr>
          <p:nvPr/>
        </p:nvCxnSpPr>
        <p:spPr>
          <a:xfrm flipV="1">
            <a:off x="1285419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45063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8" name="직선 화살표 연결선 57"/>
          <p:cNvCxnSpPr>
            <a:stCxn id="59" idx="4"/>
            <a:endCxn id="15" idx="0"/>
          </p:cNvCxnSpPr>
          <p:nvPr/>
        </p:nvCxnSpPr>
        <p:spPr>
          <a:xfrm flipH="1">
            <a:off x="550446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9" idx="4"/>
            <a:endCxn id="16" idx="0"/>
          </p:cNvCxnSpPr>
          <p:nvPr/>
        </p:nvCxnSpPr>
        <p:spPr>
          <a:xfrm flipH="1">
            <a:off x="697440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9" idx="4"/>
            <a:endCxn id="17" idx="0"/>
          </p:cNvCxnSpPr>
          <p:nvPr/>
        </p:nvCxnSpPr>
        <p:spPr>
          <a:xfrm>
            <a:off x="899715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8" idx="0"/>
          </p:cNvCxnSpPr>
          <p:nvPr/>
        </p:nvCxnSpPr>
        <p:spPr>
          <a:xfrm>
            <a:off x="899715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5094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682881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모서리가 둥근 직사각형 63"/>
          <p:cNvSpPr/>
          <p:nvPr/>
        </p:nvSpPr>
        <p:spPr>
          <a:xfrm>
            <a:off x="1720720" y="5508647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76131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919633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394587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55290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20720" y="5216368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76131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919633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394587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55290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1720720" y="5799610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76131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919633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394587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55290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79" name="직선 화살표 연결선 78"/>
          <p:cNvCxnSpPr>
            <a:stCxn id="77" idx="0"/>
            <a:endCxn id="67" idx="4"/>
          </p:cNvCxnSpPr>
          <p:nvPr/>
        </p:nvCxnSpPr>
        <p:spPr>
          <a:xfrm flipV="1">
            <a:off x="182017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0"/>
            <a:endCxn id="68" idx="4"/>
          </p:cNvCxnSpPr>
          <p:nvPr/>
        </p:nvCxnSpPr>
        <p:spPr>
          <a:xfrm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9" idx="4"/>
          </p:cNvCxnSpPr>
          <p:nvPr/>
        </p:nvCxnSpPr>
        <p:spPr>
          <a:xfrm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70" idx="4"/>
          </p:cNvCxnSpPr>
          <p:nvPr/>
        </p:nvCxnSpPr>
        <p:spPr>
          <a:xfrm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8" idx="0"/>
            <a:endCxn id="67" idx="4"/>
          </p:cNvCxnSpPr>
          <p:nvPr/>
        </p:nvCxnSpPr>
        <p:spPr>
          <a:xfrm flipH="1"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8" idx="0"/>
            <a:endCxn id="68" idx="4"/>
          </p:cNvCxnSpPr>
          <p:nvPr/>
        </p:nvCxnSpPr>
        <p:spPr>
          <a:xfrm flipV="1">
            <a:off x="1978495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9" idx="4"/>
          </p:cNvCxnSpPr>
          <p:nvPr/>
        </p:nvCxnSpPr>
        <p:spPr>
          <a:xfrm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70" idx="4"/>
          </p:cNvCxnSpPr>
          <p:nvPr/>
        </p:nvCxnSpPr>
        <p:spPr>
          <a:xfrm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9" idx="0"/>
            <a:endCxn id="67" idx="4"/>
          </p:cNvCxnSpPr>
          <p:nvPr/>
        </p:nvCxnSpPr>
        <p:spPr>
          <a:xfrm flipH="1"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0"/>
            <a:endCxn id="68" idx="4"/>
          </p:cNvCxnSpPr>
          <p:nvPr/>
        </p:nvCxnSpPr>
        <p:spPr>
          <a:xfrm flipH="1"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9" idx="4"/>
          </p:cNvCxnSpPr>
          <p:nvPr/>
        </p:nvCxnSpPr>
        <p:spPr>
          <a:xfrm flipV="1">
            <a:off x="2453448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70" idx="4"/>
          </p:cNvCxnSpPr>
          <p:nvPr/>
        </p:nvCxnSpPr>
        <p:spPr>
          <a:xfrm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0"/>
            <a:endCxn id="67" idx="4"/>
          </p:cNvCxnSpPr>
          <p:nvPr/>
        </p:nvCxnSpPr>
        <p:spPr>
          <a:xfrm flipH="1"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0" idx="0"/>
            <a:endCxn id="68" idx="4"/>
          </p:cNvCxnSpPr>
          <p:nvPr/>
        </p:nvCxnSpPr>
        <p:spPr>
          <a:xfrm flipH="1"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0" idx="0"/>
            <a:endCxn id="69" idx="4"/>
          </p:cNvCxnSpPr>
          <p:nvPr/>
        </p:nvCxnSpPr>
        <p:spPr>
          <a:xfrm flipH="1"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0" idx="0"/>
            <a:endCxn id="70" idx="4"/>
          </p:cNvCxnSpPr>
          <p:nvPr/>
        </p:nvCxnSpPr>
        <p:spPr>
          <a:xfrm flipV="1">
            <a:off x="261176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84040" y="54741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084040" y="5177771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84040" y="5766328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8" name="직선 화살표 연결선 97"/>
          <p:cNvCxnSpPr>
            <a:stCxn id="67" idx="0"/>
            <a:endCxn id="72" idx="4"/>
          </p:cNvCxnSpPr>
          <p:nvPr/>
        </p:nvCxnSpPr>
        <p:spPr>
          <a:xfrm flipV="1">
            <a:off x="182017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3" idx="4"/>
          </p:cNvCxnSpPr>
          <p:nvPr/>
        </p:nvCxnSpPr>
        <p:spPr>
          <a:xfrm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7" idx="0"/>
            <a:endCxn id="74" idx="4"/>
          </p:cNvCxnSpPr>
          <p:nvPr/>
        </p:nvCxnSpPr>
        <p:spPr>
          <a:xfrm flipV="1">
            <a:off x="1820177" y="5382805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5" idx="4"/>
          </p:cNvCxnSpPr>
          <p:nvPr/>
        </p:nvCxnSpPr>
        <p:spPr>
          <a:xfrm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2" idx="4"/>
          </p:cNvCxnSpPr>
          <p:nvPr/>
        </p:nvCxnSpPr>
        <p:spPr>
          <a:xfrm flipH="1"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3" idx="4"/>
          </p:cNvCxnSpPr>
          <p:nvPr/>
        </p:nvCxnSpPr>
        <p:spPr>
          <a:xfrm flipV="1">
            <a:off x="1978495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8" idx="0"/>
            <a:endCxn id="74" idx="4"/>
          </p:cNvCxnSpPr>
          <p:nvPr/>
        </p:nvCxnSpPr>
        <p:spPr>
          <a:xfrm flipV="1">
            <a:off x="1978495" y="5382805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5" idx="4"/>
          </p:cNvCxnSpPr>
          <p:nvPr/>
        </p:nvCxnSpPr>
        <p:spPr>
          <a:xfrm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2" idx="4"/>
          </p:cNvCxnSpPr>
          <p:nvPr/>
        </p:nvCxnSpPr>
        <p:spPr>
          <a:xfrm flipH="1" flipV="1">
            <a:off x="1820177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3" idx="4"/>
          </p:cNvCxnSpPr>
          <p:nvPr/>
        </p:nvCxnSpPr>
        <p:spPr>
          <a:xfrm flipH="1" flipV="1">
            <a:off x="1978495" y="5382805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4" idx="4"/>
          </p:cNvCxnSpPr>
          <p:nvPr/>
        </p:nvCxnSpPr>
        <p:spPr>
          <a:xfrm flipV="1">
            <a:off x="2453448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9" idx="0"/>
            <a:endCxn id="75" idx="4"/>
          </p:cNvCxnSpPr>
          <p:nvPr/>
        </p:nvCxnSpPr>
        <p:spPr>
          <a:xfrm flipV="1">
            <a:off x="2453448" y="5382805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2" idx="4"/>
          </p:cNvCxnSpPr>
          <p:nvPr/>
        </p:nvCxnSpPr>
        <p:spPr>
          <a:xfrm flipH="1"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3" idx="4"/>
          </p:cNvCxnSpPr>
          <p:nvPr/>
        </p:nvCxnSpPr>
        <p:spPr>
          <a:xfrm flipH="1"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4" idx="4"/>
          </p:cNvCxnSpPr>
          <p:nvPr/>
        </p:nvCxnSpPr>
        <p:spPr>
          <a:xfrm flipH="1" flipV="1">
            <a:off x="2453448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70" idx="0"/>
            <a:endCxn id="75" idx="4"/>
          </p:cNvCxnSpPr>
          <p:nvPr/>
        </p:nvCxnSpPr>
        <p:spPr>
          <a:xfrm flipV="1">
            <a:off x="261176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383362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1807998" y="6217589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83844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996763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308397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246671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084040" y="61843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21" name="직선 화살표 연결선 120"/>
          <p:cNvCxnSpPr>
            <a:stCxn id="118" idx="0"/>
            <a:endCxn id="77" idx="4"/>
          </p:cNvCxnSpPr>
          <p:nvPr/>
        </p:nvCxnSpPr>
        <p:spPr>
          <a:xfrm flipH="1" flipV="1">
            <a:off x="1820177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8" idx="0"/>
            <a:endCxn id="78" idx="4"/>
          </p:cNvCxnSpPr>
          <p:nvPr/>
        </p:nvCxnSpPr>
        <p:spPr>
          <a:xfrm flipV="1">
            <a:off x="1897307" y="5966047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9" idx="4"/>
          </p:cNvCxnSpPr>
          <p:nvPr/>
        </p:nvCxnSpPr>
        <p:spPr>
          <a:xfrm flipV="1">
            <a:off x="1897307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80" idx="4"/>
          </p:cNvCxnSpPr>
          <p:nvPr/>
        </p:nvCxnSpPr>
        <p:spPr>
          <a:xfrm flipV="1">
            <a:off x="1897307" y="5966047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9" idx="0"/>
            <a:endCxn id="77" idx="4"/>
          </p:cNvCxnSpPr>
          <p:nvPr/>
        </p:nvCxnSpPr>
        <p:spPr>
          <a:xfrm flipH="1" flipV="1">
            <a:off x="1820177" y="5966047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9" idx="0"/>
            <a:endCxn id="78" idx="4"/>
          </p:cNvCxnSpPr>
          <p:nvPr/>
        </p:nvCxnSpPr>
        <p:spPr>
          <a:xfrm flipH="1" flipV="1">
            <a:off x="1978495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9" idx="4"/>
          </p:cNvCxnSpPr>
          <p:nvPr/>
        </p:nvCxnSpPr>
        <p:spPr>
          <a:xfrm flipV="1">
            <a:off x="2055625" y="5966047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80" idx="4"/>
          </p:cNvCxnSpPr>
          <p:nvPr/>
        </p:nvCxnSpPr>
        <p:spPr>
          <a:xfrm flipV="1">
            <a:off x="2055625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20" idx="0"/>
            <a:endCxn id="77" idx="4"/>
          </p:cNvCxnSpPr>
          <p:nvPr/>
        </p:nvCxnSpPr>
        <p:spPr>
          <a:xfrm flipH="1" flipV="1">
            <a:off x="1820177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0" idx="0"/>
            <a:endCxn id="78" idx="4"/>
          </p:cNvCxnSpPr>
          <p:nvPr/>
        </p:nvCxnSpPr>
        <p:spPr>
          <a:xfrm flipH="1" flipV="1">
            <a:off x="1978495" y="5966047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9" idx="4"/>
          </p:cNvCxnSpPr>
          <p:nvPr/>
        </p:nvCxnSpPr>
        <p:spPr>
          <a:xfrm flipV="1">
            <a:off x="2367259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80" idx="4"/>
          </p:cNvCxnSpPr>
          <p:nvPr/>
        </p:nvCxnSpPr>
        <p:spPr>
          <a:xfrm flipV="1">
            <a:off x="2367259" y="5966047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1" idx="0"/>
            <a:endCxn id="77" idx="4"/>
          </p:cNvCxnSpPr>
          <p:nvPr/>
        </p:nvCxnSpPr>
        <p:spPr>
          <a:xfrm flipH="1" flipV="1">
            <a:off x="1820177" y="5966047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1" idx="0"/>
            <a:endCxn id="78" idx="4"/>
          </p:cNvCxnSpPr>
          <p:nvPr/>
        </p:nvCxnSpPr>
        <p:spPr>
          <a:xfrm flipH="1" flipV="1">
            <a:off x="1978495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1" idx="0"/>
            <a:endCxn id="79" idx="4"/>
          </p:cNvCxnSpPr>
          <p:nvPr/>
        </p:nvCxnSpPr>
        <p:spPr>
          <a:xfrm flipH="1" flipV="1">
            <a:off x="2453448" y="5966047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21" idx="0"/>
            <a:endCxn id="80" idx="4"/>
          </p:cNvCxnSpPr>
          <p:nvPr/>
        </p:nvCxnSpPr>
        <p:spPr>
          <a:xfrm flipV="1">
            <a:off x="2525578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84040" y="61802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687998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9" name="직사각형 138"/>
          <p:cNvSpPr/>
          <p:nvPr/>
        </p:nvSpPr>
        <p:spPr>
          <a:xfrm>
            <a:off x="2902354" y="6070255"/>
            <a:ext cx="4363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p(z)</a:t>
            </a:r>
            <a:endParaRPr lang="ko-KR" altLang="en-US" sz="1000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40" name="직선 화살표 연결선 139"/>
          <p:cNvCxnSpPr>
            <a:endCxn id="72" idx="0"/>
          </p:cNvCxnSpPr>
          <p:nvPr/>
        </p:nvCxnSpPr>
        <p:spPr>
          <a:xfrm flipH="1">
            <a:off x="1820177" y="5084329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3" idx="0"/>
          </p:cNvCxnSpPr>
          <p:nvPr/>
        </p:nvCxnSpPr>
        <p:spPr>
          <a:xfrm flipH="1">
            <a:off x="1978495" y="5084329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4" idx="0"/>
          </p:cNvCxnSpPr>
          <p:nvPr/>
        </p:nvCxnSpPr>
        <p:spPr>
          <a:xfrm>
            <a:off x="2222819" y="5084329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75" idx="0"/>
          </p:cNvCxnSpPr>
          <p:nvPr/>
        </p:nvCxnSpPr>
        <p:spPr>
          <a:xfrm>
            <a:off x="2222819" y="5084329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1763997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8016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194868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2389667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253666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763997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8016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194868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2389667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253666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763997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18016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194868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2389667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253666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59" name="직선 화살표 연결선 158"/>
          <p:cNvCxnSpPr>
            <a:stCxn id="157" idx="0"/>
            <a:endCxn id="147" idx="4"/>
          </p:cNvCxnSpPr>
          <p:nvPr/>
        </p:nvCxnSpPr>
        <p:spPr>
          <a:xfrm flipV="1">
            <a:off x="1856341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7" idx="0"/>
            <a:endCxn id="148" idx="4"/>
          </p:cNvCxnSpPr>
          <p:nvPr/>
        </p:nvCxnSpPr>
        <p:spPr>
          <a:xfrm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7" idx="0"/>
            <a:endCxn id="149" idx="4"/>
          </p:cNvCxnSpPr>
          <p:nvPr/>
        </p:nvCxnSpPr>
        <p:spPr>
          <a:xfrm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7" idx="0"/>
            <a:endCxn id="150" idx="4"/>
          </p:cNvCxnSpPr>
          <p:nvPr/>
        </p:nvCxnSpPr>
        <p:spPr>
          <a:xfrm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8" idx="0"/>
            <a:endCxn id="147" idx="4"/>
          </p:cNvCxnSpPr>
          <p:nvPr/>
        </p:nvCxnSpPr>
        <p:spPr>
          <a:xfrm flipH="1"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8" idx="0"/>
            <a:endCxn id="148" idx="4"/>
          </p:cNvCxnSpPr>
          <p:nvPr/>
        </p:nvCxnSpPr>
        <p:spPr>
          <a:xfrm flipV="1">
            <a:off x="200333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8" idx="0"/>
            <a:endCxn id="149" idx="4"/>
          </p:cNvCxnSpPr>
          <p:nvPr/>
        </p:nvCxnSpPr>
        <p:spPr>
          <a:xfrm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8" idx="0"/>
            <a:endCxn id="150" idx="4"/>
          </p:cNvCxnSpPr>
          <p:nvPr/>
        </p:nvCxnSpPr>
        <p:spPr>
          <a:xfrm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9" idx="0"/>
            <a:endCxn id="147" idx="4"/>
          </p:cNvCxnSpPr>
          <p:nvPr/>
        </p:nvCxnSpPr>
        <p:spPr>
          <a:xfrm flipH="1"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9" idx="0"/>
            <a:endCxn id="148" idx="4"/>
          </p:cNvCxnSpPr>
          <p:nvPr/>
        </p:nvCxnSpPr>
        <p:spPr>
          <a:xfrm flipH="1"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9" idx="0"/>
            <a:endCxn id="149" idx="4"/>
          </p:cNvCxnSpPr>
          <p:nvPr/>
        </p:nvCxnSpPr>
        <p:spPr>
          <a:xfrm flipV="1">
            <a:off x="244432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9" idx="0"/>
            <a:endCxn id="150" idx="4"/>
          </p:cNvCxnSpPr>
          <p:nvPr/>
        </p:nvCxnSpPr>
        <p:spPr>
          <a:xfrm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0" idx="0"/>
            <a:endCxn id="147" idx="4"/>
          </p:cNvCxnSpPr>
          <p:nvPr/>
        </p:nvCxnSpPr>
        <p:spPr>
          <a:xfrm flipH="1"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0" idx="0"/>
            <a:endCxn id="148" idx="4"/>
          </p:cNvCxnSpPr>
          <p:nvPr/>
        </p:nvCxnSpPr>
        <p:spPr>
          <a:xfrm flipH="1"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60" idx="0"/>
            <a:endCxn id="149" idx="4"/>
          </p:cNvCxnSpPr>
          <p:nvPr/>
        </p:nvCxnSpPr>
        <p:spPr>
          <a:xfrm flipH="1"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160" idx="0"/>
            <a:endCxn id="150" idx="4"/>
          </p:cNvCxnSpPr>
          <p:nvPr/>
        </p:nvCxnSpPr>
        <p:spPr>
          <a:xfrm flipV="1">
            <a:off x="2591314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101332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101332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101332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78" name="직선 화살표 연결선 177"/>
          <p:cNvCxnSpPr>
            <a:endCxn id="152" idx="4"/>
          </p:cNvCxnSpPr>
          <p:nvPr/>
        </p:nvCxnSpPr>
        <p:spPr>
          <a:xfrm flipV="1">
            <a:off x="1856341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3" idx="4"/>
          </p:cNvCxnSpPr>
          <p:nvPr/>
        </p:nvCxnSpPr>
        <p:spPr>
          <a:xfrm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147" idx="0"/>
            <a:endCxn id="154" idx="4"/>
          </p:cNvCxnSpPr>
          <p:nvPr/>
        </p:nvCxnSpPr>
        <p:spPr>
          <a:xfrm flipV="1">
            <a:off x="1856341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55" idx="4"/>
          </p:cNvCxnSpPr>
          <p:nvPr/>
        </p:nvCxnSpPr>
        <p:spPr>
          <a:xfrm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2" idx="4"/>
          </p:cNvCxnSpPr>
          <p:nvPr/>
        </p:nvCxnSpPr>
        <p:spPr>
          <a:xfrm flipH="1"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3" idx="4"/>
          </p:cNvCxnSpPr>
          <p:nvPr/>
        </p:nvCxnSpPr>
        <p:spPr>
          <a:xfrm flipV="1">
            <a:off x="200333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stCxn id="148" idx="0"/>
            <a:endCxn id="154" idx="4"/>
          </p:cNvCxnSpPr>
          <p:nvPr/>
        </p:nvCxnSpPr>
        <p:spPr>
          <a:xfrm flipV="1">
            <a:off x="2003335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55" idx="4"/>
          </p:cNvCxnSpPr>
          <p:nvPr/>
        </p:nvCxnSpPr>
        <p:spPr>
          <a:xfrm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2" idx="4"/>
          </p:cNvCxnSpPr>
          <p:nvPr/>
        </p:nvCxnSpPr>
        <p:spPr>
          <a:xfrm flipH="1" flipV="1">
            <a:off x="1856341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3" idx="4"/>
          </p:cNvCxnSpPr>
          <p:nvPr/>
        </p:nvCxnSpPr>
        <p:spPr>
          <a:xfrm flipH="1" flipV="1">
            <a:off x="2003335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4" idx="4"/>
          </p:cNvCxnSpPr>
          <p:nvPr/>
        </p:nvCxnSpPr>
        <p:spPr>
          <a:xfrm flipV="1">
            <a:off x="244432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9" idx="0"/>
            <a:endCxn id="155" idx="4"/>
          </p:cNvCxnSpPr>
          <p:nvPr/>
        </p:nvCxnSpPr>
        <p:spPr>
          <a:xfrm flipV="1">
            <a:off x="2444320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2" idx="4"/>
          </p:cNvCxnSpPr>
          <p:nvPr/>
        </p:nvCxnSpPr>
        <p:spPr>
          <a:xfrm flipH="1"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3" idx="4"/>
          </p:cNvCxnSpPr>
          <p:nvPr/>
        </p:nvCxnSpPr>
        <p:spPr>
          <a:xfrm flipH="1"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endCxn id="154" idx="4"/>
          </p:cNvCxnSpPr>
          <p:nvPr/>
        </p:nvCxnSpPr>
        <p:spPr>
          <a:xfrm flipH="1" flipV="1">
            <a:off x="2444320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50" idx="0"/>
            <a:endCxn id="155" idx="4"/>
          </p:cNvCxnSpPr>
          <p:nvPr/>
        </p:nvCxnSpPr>
        <p:spPr>
          <a:xfrm flipV="1">
            <a:off x="2591314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/>
          <p:cNvSpPr/>
          <p:nvPr/>
        </p:nvSpPr>
        <p:spPr>
          <a:xfrm>
            <a:off x="2150959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5" name="직선 화살표 연결선 194"/>
          <p:cNvCxnSpPr>
            <a:stCxn id="196" idx="4"/>
            <a:endCxn id="152" idx="0"/>
          </p:cNvCxnSpPr>
          <p:nvPr/>
        </p:nvCxnSpPr>
        <p:spPr>
          <a:xfrm flipH="1">
            <a:off x="1856341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6" idx="4"/>
            <a:endCxn id="153" idx="0"/>
          </p:cNvCxnSpPr>
          <p:nvPr/>
        </p:nvCxnSpPr>
        <p:spPr>
          <a:xfrm flipH="1">
            <a:off x="2003335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6" idx="4"/>
            <a:endCxn id="154" idx="0"/>
          </p:cNvCxnSpPr>
          <p:nvPr/>
        </p:nvCxnSpPr>
        <p:spPr>
          <a:xfrm>
            <a:off x="2205610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96" idx="4"/>
            <a:endCxn id="155" idx="0"/>
          </p:cNvCxnSpPr>
          <p:nvPr/>
        </p:nvCxnSpPr>
        <p:spPr>
          <a:xfrm>
            <a:off x="2205610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2110989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00" name="직선 화살표 연결선 199"/>
          <p:cNvCxnSpPr>
            <a:stCxn id="65" idx="0"/>
            <a:endCxn id="20" idx="4"/>
          </p:cNvCxnSpPr>
          <p:nvPr/>
        </p:nvCxnSpPr>
        <p:spPr>
          <a:xfrm flipH="1" flipV="1">
            <a:off x="550446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5" idx="0"/>
            <a:endCxn id="21" idx="4"/>
          </p:cNvCxnSpPr>
          <p:nvPr/>
        </p:nvCxnSpPr>
        <p:spPr>
          <a:xfrm flipH="1" flipV="1">
            <a:off x="697440" y="4476572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5" idx="0"/>
            <a:endCxn id="22" idx="4"/>
          </p:cNvCxnSpPr>
          <p:nvPr/>
        </p:nvCxnSpPr>
        <p:spPr>
          <a:xfrm flipV="1">
            <a:off x="917933" y="4476572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65" idx="0"/>
            <a:endCxn id="23" idx="4"/>
          </p:cNvCxnSpPr>
          <p:nvPr/>
        </p:nvCxnSpPr>
        <p:spPr>
          <a:xfrm flipV="1">
            <a:off x="917933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0" idx="0"/>
            <a:endCxn id="157" idx="4"/>
          </p:cNvCxnSpPr>
          <p:nvPr/>
        </p:nvCxnSpPr>
        <p:spPr>
          <a:xfrm flipH="1" flipV="1">
            <a:off x="1856341" y="4476572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0" idx="0"/>
            <a:endCxn id="158" idx="4"/>
          </p:cNvCxnSpPr>
          <p:nvPr/>
        </p:nvCxnSpPr>
        <p:spPr>
          <a:xfrm flipH="1" flipV="1">
            <a:off x="2003335" y="4476572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40" idx="0"/>
            <a:endCxn id="159" idx="4"/>
          </p:cNvCxnSpPr>
          <p:nvPr/>
        </p:nvCxnSpPr>
        <p:spPr>
          <a:xfrm flipV="1">
            <a:off x="2230064" y="4476572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40" idx="0"/>
            <a:endCxn id="160" idx="4"/>
          </p:cNvCxnSpPr>
          <p:nvPr/>
        </p:nvCxnSpPr>
        <p:spPr>
          <a:xfrm flipV="1">
            <a:off x="2230064" y="4476572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784869" y="2837870"/>
            <a:ext cx="1660735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Discriminator Model </a:t>
            </a:r>
            <a:r>
              <a:rPr lang="en-US" altLang="ko-KR" sz="12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</a:t>
            </a:r>
            <a:endParaRPr lang="ko-KR" altLang="en-US" sz="1200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5517" y="5491962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Generator Model </a:t>
            </a:r>
            <a:r>
              <a:rPr lang="en-US" altLang="ko-KR" sz="12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sz="1200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25080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1</a:t>
            </a:r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2045229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0</a:t>
            </a:r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786468" y="6217662"/>
            <a:ext cx="11208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random noise z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507465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716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Review of 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7886700" cy="4611774"/>
          </a:xfrm>
        </p:spPr>
        <p:txBody>
          <a:bodyPr/>
          <a:lstStyle/>
          <a:p>
            <a:r>
              <a:rPr lang="en-US" altLang="ko-KR" dirty="0"/>
              <a:t>Replace model’s network to CNN</a:t>
            </a:r>
          </a:p>
          <a:p>
            <a:r>
              <a:rPr lang="en-US" altLang="ko-KR" dirty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15813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940152" y="26468"/>
            <a:ext cx="3165543" cy="3378584"/>
            <a:chOff x="-129295" y="2837870"/>
            <a:chExt cx="3573371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02296" y="6070255"/>
              <a:ext cx="436457" cy="243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p(z)</a:t>
              </a:r>
              <a:endParaRPr lang="ko-KR" altLang="en-US" sz="8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나눔바른고딕OTF Bold" charset="-127"/>
                  <a:ea typeface="나눔바른고딕OTF Bold" charset="-127"/>
                </a:rPr>
                <a:t>…</a:t>
              </a:r>
              <a:endParaRPr lang="ko-KR" altLang="en-US" sz="10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latin typeface="나눔바른고딕OTF Bold" charset="-127"/>
                <a:ea typeface="나눔바른고딕OTF Bold" charset="-127"/>
              </a:endParaRPr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Discriminative Model </a:t>
              </a:r>
              <a:r>
                <a:rPr lang="en-US" altLang="ko-KR" sz="1050" b="1" i="1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129295" y="5503325"/>
              <a:ext cx="1739716" cy="2649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Generative Model </a:t>
              </a:r>
              <a:r>
                <a:rPr lang="en-US" altLang="ko-KR" sz="1050" b="1" i="1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1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나눔바른고딕OTF Bold" charset="-127"/>
                  <a:ea typeface="나눔바른고딕OTF Bold" charset="-127"/>
                </a:rPr>
                <a:t>0</a:t>
              </a:r>
              <a:endParaRPr lang="ko-KR" altLang="en-US" sz="1050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788458" y="6217662"/>
              <a:ext cx="1116837" cy="26057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  <a:latin typeface="나눔바른고딕OTF Bold" charset="-127"/>
                  <a:ea typeface="나눔바른고딕OTF Bold" charset="-127"/>
                </a:rPr>
                <a:t>random noise z</a:t>
              </a:r>
            </a:p>
          </p:txBody>
        </p:sp>
      </p:grpSp>
      <p:cxnSp>
        <p:nvCxnSpPr>
          <p:cNvPr id="214" name="구부러진 연결선 212"/>
          <p:cNvCxnSpPr>
            <a:stCxn id="210" idx="1"/>
          </p:cNvCxnSpPr>
          <p:nvPr/>
        </p:nvCxnSpPr>
        <p:spPr>
          <a:xfrm rot="10800000" flipV="1">
            <a:off x="4484916" y="2505087"/>
            <a:ext cx="1455236" cy="1648900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53692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69619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z: uniform dist. 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17" name="직선 화살표 연결선 216"/>
          <p:cNvCxnSpPr>
            <a:stCxn id="219" idx="2"/>
          </p:cNvCxnSpPr>
          <p:nvPr/>
        </p:nvCxnSpPr>
        <p:spPr>
          <a:xfrm>
            <a:off x="758734" y="4398986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786848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cxnSp>
            <p:nvCxnSpPr>
              <p:cNvPr id="223" name="직선 연결선 222"/>
              <p:cNvCxnSpPr>
                <a:stCxn id="224" idx="0"/>
                <a:endCxn id="224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4"/>
              <p:cNvCxnSpPr>
                <a:stCxn id="224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5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6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7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8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786848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  <p:cxnSp>
            <p:nvCxnSpPr>
              <p:cNvPr id="234" name="직선 연결선 230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1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2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3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4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5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6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37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38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39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0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1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2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3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cxnSp>
        <p:nvCxnSpPr>
          <p:cNvPr id="248" name="직선 연결선 251"/>
          <p:cNvCxnSpPr/>
          <p:nvPr/>
        </p:nvCxnSpPr>
        <p:spPr>
          <a:xfrm flipV="1">
            <a:off x="2343150" y="5795371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54"/>
          <p:cNvCxnSpPr/>
          <p:nvPr/>
        </p:nvCxnSpPr>
        <p:spPr>
          <a:xfrm>
            <a:off x="2349500" y="6218179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58"/>
          <p:cNvCxnSpPr/>
          <p:nvPr/>
        </p:nvCxnSpPr>
        <p:spPr>
          <a:xfrm flipV="1">
            <a:off x="2769326" y="5783000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9"/>
          <p:cNvCxnSpPr/>
          <p:nvPr/>
        </p:nvCxnSpPr>
        <p:spPr>
          <a:xfrm>
            <a:off x="2769326" y="6214369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>
                <a:latin typeface="나눔바른고딕OTF Bold" charset="-127"/>
                <a:ea typeface="나눔바른고딕OTF Bold" charset="-127"/>
              </a:rPr>
              <a:t>Generative Adversarial Network, </a:t>
            </a:r>
            <a:r>
              <a:rPr lang="en-US" altLang="ko-KR" sz="4400" i="1" dirty="0">
                <a:latin typeface="나눔바른고딕OTF Bold" charset="-127"/>
                <a:ea typeface="나눔바른고딕OTF Bold" charset="-127"/>
              </a:rPr>
              <a:t>NIPS 2014</a:t>
            </a:r>
            <a:endParaRPr lang="en-US" altLang="ko-KR" sz="4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나눔바른고딕OTF Bold" charset="-127"/>
                <a:ea typeface="나눔바른고딕OTF Bold" charset="-127"/>
              </a:rPr>
              <a:t>Ian J. </a:t>
            </a:r>
            <a:r>
              <a:rPr lang="en-US" altLang="ko-KR" sz="2000" b="1" dirty="0" err="1">
                <a:latin typeface="나눔바른고딕OTF Bold" charset="-127"/>
                <a:ea typeface="나눔바른고딕OTF Bold" charset="-127"/>
              </a:rPr>
              <a:t>Goodfellow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, Jean </a:t>
            </a:r>
            <a:r>
              <a:rPr lang="en-US" altLang="ko-KR" sz="2000" dirty="0" err="1">
                <a:latin typeface="나눔바른고딕OTF Bold" charset="-127"/>
                <a:ea typeface="나눔바른고딕OTF Bold" charset="-127"/>
              </a:rPr>
              <a:t>Pouget-Abadie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, Mehdi Mirza, Bing Xu, David </a:t>
            </a:r>
            <a:r>
              <a:rPr lang="en-US" altLang="ko-KR" sz="2000" dirty="0" err="1">
                <a:latin typeface="나눔바른고딕OTF Bold" charset="-127"/>
                <a:ea typeface="나눔바른고딕OTF Bold" charset="-127"/>
              </a:rPr>
              <a:t>Warde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-Farley, </a:t>
            </a:r>
            <a:r>
              <a:rPr lang="en-US" altLang="ko-KR" sz="2000" dirty="0" err="1">
                <a:latin typeface="나눔바른고딕OTF Bold" charset="-127"/>
                <a:ea typeface="나눔바른고딕OTF Bold" charset="-127"/>
              </a:rPr>
              <a:t>Sherjil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000" dirty="0" err="1">
                <a:latin typeface="나눔바른고딕OTF Bold" charset="-127"/>
                <a:ea typeface="나눔바른고딕OTF Bold" charset="-127"/>
              </a:rPr>
              <a:t>Ozair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, Aaron </a:t>
            </a:r>
            <a:r>
              <a:rPr lang="en-US" altLang="ko-KR" sz="2000" dirty="0" err="1">
                <a:latin typeface="나눔바른고딕OTF Bold" charset="-127"/>
                <a:ea typeface="나눔바른고딕OTF Bold" charset="-127"/>
              </a:rPr>
              <a:t>Courville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, </a:t>
            </a:r>
            <a:r>
              <a:rPr lang="en-US" altLang="ko-KR" sz="2000" dirty="0" err="1">
                <a:latin typeface="나눔바른고딕OTF Bold" charset="-127"/>
                <a:ea typeface="나눔바른고딕OTF Bold" charset="-127"/>
              </a:rPr>
              <a:t>Yoshua</a:t>
            </a:r>
            <a:r>
              <a:rPr lang="en-US" altLang="ko-KR" sz="2000" dirty="0">
                <a:latin typeface="나눔바른고딕OTF Bold" charset="-127"/>
                <a:ea typeface="나눔바른고딕OTF Bold" charset="-127"/>
              </a:rPr>
              <a:t> </a:t>
            </a:r>
            <a:r>
              <a:rPr lang="en-US" altLang="ko-KR" sz="2000" dirty="0" err="1">
                <a:latin typeface="나눔바른고딕OTF Bold" charset="-127"/>
                <a:ea typeface="나눔바른고딕OTF Bold" charset="-127"/>
              </a:rPr>
              <a:t>Bengio</a:t>
            </a:r>
            <a:endParaRPr lang="ko-KR" altLang="en-US" sz="2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144016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Slide credit: </a:t>
            </a:r>
            <a:r>
              <a:rPr lang="en-US" altLang="ko-KR" sz="1600" dirty="0" err="1">
                <a:latin typeface="나눔바른고딕OTF Bold" charset="-127"/>
                <a:ea typeface="나눔바른고딕OTF Bold" charset="-127"/>
              </a:rPr>
              <a:t>Sangdoo</a:t>
            </a:r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 Yun @PIL (pil.snu.ac.kr)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328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/>
                  <a:t>text embedding function (map to 1024 dim)</a:t>
                </a:r>
              </a:p>
              <a:p>
                <a:pPr lvl="1"/>
                <a:r>
                  <a:rPr lang="en-US" altLang="ko-KR" dirty="0"/>
                  <a:t>-&gt; Fully-connected layer -&gt; 128 dim </a:t>
                </a:r>
              </a:p>
              <a:p>
                <a:pPr lvl="1"/>
                <a:r>
                  <a:rPr lang="en-US" altLang="ko-KR" dirty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/>
                  <a:t>: 100 dim noise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Text-Conditional GAN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Mirza, Mehdi, and Simon </a:t>
            </a:r>
            <a:r>
              <a:rPr lang="en-US" altLang="ko-KR" sz="1200" dirty="0" err="1">
                <a:latin typeface="나눔바른고딕OTF Bold" charset="-127"/>
                <a:ea typeface="나눔바른고딕OTF Bold" charset="-127"/>
              </a:rPr>
              <a:t>Osindero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. "Conditional generative adversarial nets."</a:t>
            </a:r>
            <a:r>
              <a:rPr lang="en-US" altLang="ko-KR" sz="1200" i="1" dirty="0" err="1">
                <a:latin typeface="나눔바른고딕OTF Bold" charset="-127"/>
                <a:ea typeface="나눔바른고딕OTF Bold" charset="-127"/>
              </a:rPr>
              <a:t>arXiv</a:t>
            </a:r>
            <a:r>
              <a:rPr lang="en-US" altLang="ko-KR" sz="1200" i="1" dirty="0">
                <a:latin typeface="나눔바른고딕OTF Bold" charset="-127"/>
                <a:ea typeface="나눔바른고딕OTF Bold" charset="-127"/>
              </a:rPr>
              <a:t> preprint arXiv:1411.1784</a:t>
            </a:r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 (2014).</a:t>
            </a:r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OTF Bold" charset="-127"/>
                  <a:ea typeface="나눔바른고딕OTF Bold" charset="-127"/>
                </a:rPr>
                <a:t>128 dim</a:t>
              </a:r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OTF Bold" charset="-127"/>
                  <a:ea typeface="나눔바른고딕OTF Bold" charset="-127"/>
                </a:rPr>
                <a:t>4*4*16</a:t>
              </a:r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Real image &amp; 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Fake image &amp; arbitrary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OTF Bold" charset="-127"/>
                  <a:ea typeface="나눔바른고딕OTF Bold" charset="-127"/>
                </a:rPr>
                <a:t>128 dim</a:t>
              </a:r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OTF Bold" charset="-127"/>
                  <a:ea typeface="나눔바른고딕OTF Bold" charset="-127"/>
                </a:rPr>
                <a:t>4*4*16</a:t>
              </a:r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926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9266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245" t="-3279" r="-6604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Real image &amp; 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Fake image &amp; 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Real image &amp; mismatched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926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9266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74" t="-5000" r="-660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Real image &amp; 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Fake image &amp; 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Real image &amp; mismatched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0710" y="254688"/>
            <a:ext cx="8675831" cy="550006"/>
          </a:xfrm>
        </p:spPr>
        <p:txBody>
          <a:bodyPr/>
          <a:lstStyle/>
          <a:p>
            <a:r>
              <a:rPr lang="en-US" altLang="ko-KR" dirty="0"/>
              <a:t>Learning with Manifold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  <a:ea typeface="나눔바른고딕OTF Bold" charset="-127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  <a:ea typeface="나눔바른고딕OTF Bold" charset="-127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  <a:ea typeface="나눔바른고딕OTF Bold" charset="-127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  <a:ea typeface="나눔바른고딕OTF Bold" charset="-127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926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9266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74" t="-5000" r="-660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Real image &amp; 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Fake image &amp; 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Real image &amp; </a:t>
            </a:r>
            <a:r>
              <a:rPr lang="en-US" altLang="ko-KR" dirty="0" err="1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mis</a:t>
            </a:r>
            <a:r>
              <a:rPr lang="en-US" altLang="ko-KR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-matched text</a:t>
            </a:r>
            <a:endParaRPr lang="ko-KR" altLang="en-US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  <a:ea typeface="나눔바른고딕OTF Bold" charset="-127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나눔바른고딕OTF Bold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나눔바른고딕OTF Bold" charset="-127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나눔바른고딕OTF Bold" charset="-127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나눔바른고딕OTF Bold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나눔바른고딕OTF Bold" charset="-127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나눔바른고딕OTF Bold" charset="-127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  <a:ea typeface="나눔바른고딕OTF Bold" charset="-127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나눔바른고딕OTF Bold" charset="-127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  <a:ea typeface="나눔바른고딕OTF Bold" charset="-127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나눔바른고딕OTF Bold" charset="-127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,</m:t>
                    </m:r>
                  </m:oMath>
                </a14:m>
                <a:r>
                  <a:rPr lang="ko-KR" altLang="en-US" sz="2400" b="0" i="1" dirty="0">
                    <a:latin typeface="Cambria Math" panose="02040503050406030204" pitchFamily="18" charset="0"/>
                    <a:ea typeface="나눔바른고딕OTF Bold" charset="-127"/>
                  </a:rPr>
                  <a:t> </a:t>
                </a:r>
                <a:endParaRPr lang="en-US" altLang="ko-KR" sz="2400" b="0" i="1" dirty="0">
                  <a:latin typeface="Cambria Math" panose="02040503050406030204" pitchFamily="18" charset="0"/>
                  <a:ea typeface="나눔바른고딕OTF Bold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>
                  <a:latin typeface="Cambria Math" panose="02040503050406030204" pitchFamily="18" charset="0"/>
                  <a:ea typeface="나눔바른고딕OTF Bold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7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>
                  <a:latin typeface="Cambria Math" panose="02040503050406030204" pitchFamily="18" charset="0"/>
                  <a:ea typeface="나눔바른고딕OTF Bold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𝑧</m:t>
                      </m:r>
                    </m:oMath>
                  </m:oMathPara>
                </a14:m>
                <a:endParaRPr lang="ko-KR" altLang="en-US" sz="28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OTF Bold" charset="-127"/>
                  <a:ea typeface="나눔바른고딕OTF Bold" charset="-127"/>
                </a:rPr>
                <a:t>128 dim</a:t>
              </a:r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바른고딕OTF Bold" charset="-127"/>
                  <a:ea typeface="나눔바른고딕OTF Bold" charset="-127"/>
                </a:rPr>
                <a:t>4*4*16</a:t>
              </a:r>
              <a:endParaRPr lang="ko-KR" altLang="en-US" dirty="0">
                <a:latin typeface="나눔바른고딕OTF Bold" charset="-127"/>
                <a:ea typeface="나눔바른고딕OTF Bold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Finding an </a:t>
            </a:r>
            <a:r>
              <a:rPr kumimoji="1" lang="en-US" altLang="ko-KR" sz="2400" b="1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inverse mapping </a:t>
            </a:r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from an image to vector</a:t>
            </a:r>
            <a:endParaRPr kumimoji="1" lang="ko-KR" altLang="en-US" sz="2400" b="1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ea typeface="나눔바른고딕OTF Bold" charset="-127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  <a:ea typeface="나눔바른고딕OTF Bold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바른고딕OTF Bold" charset="-127"/>
                        </a:rPr>
                        <m:t>𝑧</m:t>
                      </m:r>
                    </m:oMath>
                  </m:oMathPara>
                </a14:m>
                <a:endParaRPr lang="ko-KR" altLang="en-US" sz="16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1130" t="-1010" r="-188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Input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𝑥</m:t>
                    </m:r>
                  </m:oMath>
                </a14:m>
                <a:endParaRPr lang="en-US" altLang="ko-KR" sz="2400" dirty="0">
                  <a:latin typeface="나눔바른고딕OTF Bold" charset="-127"/>
                  <a:ea typeface="나눔바른고딕OTF Bold" charset="-127"/>
                </a:endParaRPr>
              </a:p>
              <a:p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Style: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)</m:t>
                    </m:r>
                  </m:oMath>
                </a14:m>
                <a:endParaRPr lang="en-US" altLang="ko-KR" sz="2400" dirty="0">
                  <a:latin typeface="나눔바른고딕OTF Bold" charset="-127"/>
                  <a:ea typeface="나눔바른고딕OTF Bold" charset="-127"/>
                </a:endParaRPr>
              </a:p>
              <a:p>
                <a:r>
                  <a:rPr lang="en-US" altLang="ko-KR" sz="2400" dirty="0">
                    <a:latin typeface="나눔바른고딕OTF Bold" charset="-127"/>
                    <a:ea typeface="나눔바른고딕OTF Bold" charset="-127"/>
                  </a:rPr>
                  <a:t>Generated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  <a:ea typeface="나눔바른고딕OTF Bold" charset="-127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나눔바른고딕OTF Bold" charset="-127"/>
                      </a:rPr>
                      <m:t>)</m:t>
                    </m:r>
                  </m:oMath>
                </a14:m>
                <a:endParaRPr lang="ko-KR" altLang="en-US" sz="24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35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Image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  <a:latin typeface="나눔바른고딕OTF Bold" charset="-127"/>
                <a:ea typeface="나눔바른고딕OTF Bold" charset="-127"/>
              </a:rPr>
              <a:t>Style vector</a:t>
            </a:r>
            <a:endParaRPr kumimoji="1" lang="ko-KR" altLang="en-US" sz="2400" b="1" dirty="0">
              <a:solidFill>
                <a:srgbClr val="C0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4593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Text description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980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나눔바른고딕OTF Bold" charset="-127"/>
                <a:ea typeface="나눔바른고딕OTF Bold" charset="-127"/>
              </a:rPr>
              <a:t>Style transferred image</a:t>
            </a:r>
            <a:endParaRPr kumimoji="1"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2157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  <a:ea typeface="나눔바른고딕OTF Bold" charset="-127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바른고딕OTF Bold" charset="-127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나눔바른고딕OTF Bold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나눔바른고딕OTF Bold" charset="-127"/>
                    <a:ea typeface="나눔바른고딕OTF Bold" charset="-127"/>
                  </a:rPr>
                  <a:t> </a:t>
                </a:r>
                <a:endParaRPr lang="ko-KR" altLang="en-US" sz="2000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215782" cy="400110"/>
              </a:xfrm>
              <a:prstGeom prst="rect">
                <a:avLst/>
              </a:prstGeom>
              <a:blipFill rotWithShape="0">
                <a:blip r:embed="rId13"/>
                <a:stretch>
                  <a:fillRect l="-50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3200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  <a:latin typeface="나눔바른고딕OTF Bold" charset="-127"/>
                <a:ea typeface="나눔바른고딕OTF Bold" charset="-127"/>
              </a:rPr>
              <a:t>IT’S REAL MONEY!</a:t>
            </a:r>
            <a:endParaRPr lang="ko-KR" altLang="en-US" sz="1600" b="1" dirty="0">
              <a:solidFill>
                <a:srgbClr val="00B0F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5520951" y="5511073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2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Discriminative Model </a:t>
            </a:r>
            <a:r>
              <a:rPr lang="en-US" altLang="ko-KR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</a:t>
            </a:r>
            <a:endParaRPr lang="ko-KR" altLang="en-US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Generative Model </a:t>
            </a:r>
            <a:r>
              <a:rPr lang="en-US" altLang="ko-KR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09040" y="4685574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p(z)</a:t>
            </a:r>
            <a:endParaRPr lang="ko-KR" altLang="en-US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31989" y="5192005"/>
            <a:ext cx="1149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26200" y="5736508"/>
            <a:ext cx="484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p(z)</a:t>
            </a:r>
            <a:endParaRPr lang="ko-KR" altLang="en-US" sz="1200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6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Discriminative Model </a:t>
            </a:r>
            <a:r>
              <a:rPr lang="en-US" altLang="ko-KR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</a:t>
            </a:r>
            <a:endParaRPr lang="ko-KR" altLang="en-US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Generative Model </a:t>
            </a:r>
            <a:r>
              <a:rPr lang="en-US" altLang="ko-KR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D(x)=1 when x from G (generator)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1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0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1367460" y="5946173"/>
            <a:ext cx="1435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As similar as the real data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90860" y="3741573"/>
            <a:ext cx="1220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sample x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from data</a:t>
            </a:r>
            <a:endParaRPr lang="ko-KR" altLang="en-US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03725" y="3716506"/>
            <a:ext cx="1122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sample x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from </a:t>
            </a:r>
            <a:r>
              <a:rPr lang="en-US" altLang="ko-KR" b="1" i="1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b="1" i="1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120032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Differentiable function represented by a multilayer perceptron with parameters</a:t>
            </a:r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바른고딕OTF Bold" charset="-127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나눔바른고딕OTF Bold" charset="-127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  <a:latin typeface="나눔바른고딕OTF Bold" charset="-127"/>
                                  <a:ea typeface="나눔바른고딕OTF Bold" charset="-127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  <a:ea typeface="나눔바른고딕OTF Bold" charset="-127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바른고딕OTF Bold" charset="-127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나눔바른고딕OTF Bold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:endParaRPr lang="en-US" altLang="ko-KR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02354" y="5811430"/>
            <a:ext cx="4363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p(z)</a:t>
            </a:r>
            <a:endParaRPr lang="ko-KR" altLang="en-US" sz="1000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바른고딕OTF Bold" charset="-127"/>
                <a:ea typeface="나눔바른고딕OTF Bold" charset="-127"/>
              </a:rPr>
              <a:t>…</a:t>
            </a:r>
            <a:endParaRPr lang="ko-KR" altLang="en-US" sz="11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Discriminative Model </a:t>
            </a:r>
            <a:r>
              <a:rPr lang="en-US" altLang="ko-KR" sz="12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D</a:t>
            </a:r>
            <a:endParaRPr lang="ko-KR" altLang="en-US" sz="1200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Generative Model </a:t>
            </a:r>
            <a:r>
              <a:rPr lang="en-US" altLang="ko-KR" sz="1200" b="1" i="1" dirty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G</a:t>
            </a:r>
            <a:endParaRPr lang="ko-KR" altLang="en-US" sz="1200" b="1" i="1" dirty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1</a:t>
            </a:r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바른고딕OTF Bold" charset="-127"/>
                <a:ea typeface="나눔바른고딕OTF Bold" charset="-127"/>
              </a:rPr>
              <a:t>0</a:t>
            </a:r>
            <a:endParaRPr lang="ko-KR" altLang="en-US" sz="12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786468" y="5958837"/>
            <a:ext cx="11208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33888</TotalTime>
  <Words>1271</Words>
  <Application>Microsoft Office PowerPoint</Application>
  <PresentationFormat>화면 슬라이드 쇼(4:3)</PresentationFormat>
  <Paragraphs>407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Meiryo UI</vt:lpstr>
      <vt:lpstr>NanumBarunGothicOTF</vt:lpstr>
      <vt:lpstr>나눔바른고딕OTF Bold</vt:lpstr>
      <vt:lpstr>휴먼둥근헤드라인</vt:lpstr>
      <vt:lpstr>Arial</vt:lpstr>
      <vt:lpstr>Cambria Math</vt:lpstr>
      <vt:lpstr>Garamond</vt:lpstr>
      <vt:lpstr>Office 테마</vt:lpstr>
      <vt:lpstr>PowerPoint 프레젠테이션</vt:lpstr>
      <vt:lpstr>PowerPoint 프레젠테이션</vt:lpstr>
      <vt:lpstr>PowerPoint 프레젠테이션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Review of GAN</vt:lpstr>
      <vt:lpstr>Review of GAN</vt:lpstr>
      <vt:lpstr>Review of GAN</vt:lpstr>
      <vt:lpstr>Generative Adversarial Network</vt:lpstr>
      <vt:lpstr>Review of DCGAN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Lee DongGyu</cp:lastModifiedBy>
  <cp:revision>1138</cp:revision>
  <dcterms:created xsi:type="dcterms:W3CDTF">2010-03-17T18:05:41Z</dcterms:created>
  <dcterms:modified xsi:type="dcterms:W3CDTF">2020-03-25T06:28:05Z</dcterms:modified>
</cp:coreProperties>
</file>